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1"/>
  </p:sldMasterIdLst>
  <p:notesMasterIdLst>
    <p:notesMasterId r:id="rId23"/>
  </p:notesMasterIdLst>
  <p:sldIdLst>
    <p:sldId id="256" r:id="rId2"/>
    <p:sldId id="257" r:id="rId3"/>
    <p:sldId id="320" r:id="rId4"/>
    <p:sldId id="263" r:id="rId5"/>
    <p:sldId id="259" r:id="rId6"/>
    <p:sldId id="262" r:id="rId7"/>
    <p:sldId id="260" r:id="rId8"/>
    <p:sldId id="261" r:id="rId9"/>
    <p:sldId id="317" r:id="rId10"/>
    <p:sldId id="290" r:id="rId11"/>
    <p:sldId id="316" r:id="rId12"/>
    <p:sldId id="291" r:id="rId13"/>
    <p:sldId id="258" r:id="rId14"/>
    <p:sldId id="296" r:id="rId15"/>
    <p:sldId id="288" r:id="rId16"/>
    <p:sldId id="295" r:id="rId17"/>
    <p:sldId id="302" r:id="rId18"/>
    <p:sldId id="303" r:id="rId19"/>
    <p:sldId id="304" r:id="rId20"/>
    <p:sldId id="305" r:id="rId21"/>
    <p:sldId id="30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0"/>
    <p:restoredTop sz="93209" autoAdjust="0"/>
  </p:normalViewPr>
  <p:slideViewPr>
    <p:cSldViewPr snapToGrid="0" snapToObjects="1">
      <p:cViewPr>
        <p:scale>
          <a:sx n="75" d="100"/>
          <a:sy n="75" d="100"/>
        </p:scale>
        <p:origin x="-83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ocalhost\Users\leonidasntinos\Desktop\EU%20\QUESTIONNAIRE\questionaire%20Norway.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oleObject" Target="file:///\\localhost\Users\leonidasntinos\Desktop\EU%20\QUESTIONNAIRE\questionaire%20Norway.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oleObject" Target="file:///\\localhost\Users\leonidasntinos\Desktop\EU%20\QUESTIONNAIRE\questionaire%20Norway.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oleObject" Target="file:///\\localhost\Users\leonidasntinos\Desktop\EU%20\QUESTIONNAIRE\questionaire%20Norway.xlsx" TargetMode="External"/></Relationships>
</file>

<file path=ppt/charts/_rels/chart13.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oleObject" Target="file:///\\localhost\Users\leonidasntinos\Desktop\EU%20\QUESTIONNAIRE\questionaire%20Norway.xlsx" TargetMode="External"/></Relationships>
</file>

<file path=ppt/charts/_rels/chart14.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oleObject" Target="file:///\\localhost\Users\leonidasntinos\Desktop\EU%20\QUESTIONNAIRE\questionaire%20Norway.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localhost\Users\leonidasntinos\Desktop\EU%20\QUESTIONNAIRE\questionaire%20Norway.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localhost\Users\leonidasntinos\Desktop\EU%20\QUESTIONNAIRE\questionaire%20Norway.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localhost\Users\leonidasntinos\Desktop\EU%20\QUESTIONNAIRE\questionaire%20Norway.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localhost\Users\leonidasntinos\Desktop\EU%20\QUESTIONNAIRE\questionaire%20Norway.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localhost\Users\leonidasntinos\Desktop\EU%20\QUESTIONNAIRE\questionaire%20Norway.xlsx" TargetMode="External"/></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oleObject" Target="file:///\\localhost\Users\leonidasntinos\Desktop\EU%20\QUESTIONNAIRE\questionaire%20Norway.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file:///\\localhost\Users\leonidasntinos\Desktop\EU%20\QUESTIONNAIRE\questionaire%20Norway.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oleObject" Target="file:///\\localhost\Users\leonidasntinos\Desktop\EU%20\QUESTIONNAIRE\questionaire%20Norwa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2.Age Group</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9DEF-44A0-AA1A-FBA10C784EF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9DEF-44A0-AA1A-FBA10C784EF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9DEF-44A0-AA1A-FBA10C784EF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9DEF-44A0-AA1A-FBA10C784EF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9DEF-44A0-AA1A-FBA10C784EF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Sweden!$C$16:$C$20</c:f>
              <c:strCache>
                <c:ptCount val="5"/>
                <c:pt idx="0">
                  <c:v>18-25</c:v>
                </c:pt>
                <c:pt idx="1">
                  <c:v>26-35</c:v>
                </c:pt>
                <c:pt idx="2">
                  <c:v>36-55</c:v>
                </c:pt>
                <c:pt idx="3">
                  <c:v>56-65</c:v>
                </c:pt>
                <c:pt idx="4">
                  <c:v>65+</c:v>
                </c:pt>
              </c:strCache>
            </c:strRef>
          </c:cat>
          <c:val>
            <c:numRef>
              <c:f>Sweden!$D$16:$D$20</c:f>
              <c:numCache>
                <c:formatCode>General</c:formatCode>
                <c:ptCount val="5"/>
                <c:pt idx="0">
                  <c:v>4</c:v>
                </c:pt>
                <c:pt idx="1">
                  <c:v>17</c:v>
                </c:pt>
                <c:pt idx="2">
                  <c:v>21</c:v>
                </c:pt>
                <c:pt idx="3">
                  <c:v>8</c:v>
                </c:pt>
                <c:pt idx="4">
                  <c:v>0</c:v>
                </c:pt>
              </c:numCache>
            </c:numRef>
          </c:val>
          <c:extLst xmlns:c16r2="http://schemas.microsoft.com/office/drawing/2015/06/chart">
            <c:ext xmlns:c16="http://schemas.microsoft.com/office/drawing/2014/chart" uri="{C3380CC4-5D6E-409C-BE32-E72D297353CC}">
              <c16:uniqueId val="{0000000A-9DEF-44A0-AA1A-FBA10C784EF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10. Which European olive varieties do you know?</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FF5-4651-8283-8FDB48C0CDA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FF5-4651-8283-8FDB48C0CDA5}"/>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FF5-4651-8283-8FDB48C0CDA5}"/>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FF5-4651-8283-8FDB48C0CDA5}"/>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FF5-4651-8283-8FDB48C0CDA5}"/>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FF5-4651-8283-8FDB48C0CDA5}"/>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1FF5-4651-8283-8FDB48C0CDA5}"/>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1FF5-4651-8283-8FDB48C0CDA5}"/>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1FF5-4651-8283-8FDB48C0CDA5}"/>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1FF5-4651-8283-8FDB48C0CDA5}"/>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1FF5-4651-8283-8FDB48C0CDA5}"/>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7-1FF5-4651-8283-8FDB48C0CDA5}"/>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Sweden!$C$90:$C$101</c:f>
              <c:strCache>
                <c:ptCount val="12"/>
                <c:pt idx="0">
                  <c:v>Kalamata</c:v>
                </c:pt>
                <c:pt idx="1">
                  <c:v>Chalkidiki</c:v>
                </c:pt>
                <c:pt idx="2">
                  <c:v>Konservolia</c:v>
                </c:pt>
                <c:pt idx="3">
                  <c:v>Throumpa</c:v>
                </c:pt>
                <c:pt idx="4">
                  <c:v>Manzanilla</c:v>
                </c:pt>
                <c:pt idx="5">
                  <c:v>Gordal</c:v>
                </c:pt>
                <c:pt idx="6">
                  <c:v>Hojiblanca</c:v>
                </c:pt>
                <c:pt idx="7">
                  <c:v>Picual</c:v>
                </c:pt>
                <c:pt idx="8">
                  <c:v>Cerignola</c:v>
                </c:pt>
                <c:pt idx="9">
                  <c:v>Picholine</c:v>
                </c:pt>
                <c:pt idx="10">
                  <c:v>None</c:v>
                </c:pt>
                <c:pt idx="11">
                  <c:v>Other</c:v>
                </c:pt>
              </c:strCache>
            </c:strRef>
          </c:cat>
          <c:val>
            <c:numRef>
              <c:f>Sweden!$D$90:$D$101</c:f>
              <c:numCache>
                <c:formatCode>General</c:formatCode>
                <c:ptCount val="12"/>
                <c:pt idx="0">
                  <c:v>12</c:v>
                </c:pt>
                <c:pt idx="1">
                  <c:v>7</c:v>
                </c:pt>
                <c:pt idx="2">
                  <c:v>0</c:v>
                </c:pt>
                <c:pt idx="3">
                  <c:v>0</c:v>
                </c:pt>
                <c:pt idx="4">
                  <c:v>8</c:v>
                </c:pt>
                <c:pt idx="5">
                  <c:v>6</c:v>
                </c:pt>
                <c:pt idx="6">
                  <c:v>3</c:v>
                </c:pt>
                <c:pt idx="7">
                  <c:v>0</c:v>
                </c:pt>
                <c:pt idx="8">
                  <c:v>14</c:v>
                </c:pt>
                <c:pt idx="9">
                  <c:v>0</c:v>
                </c:pt>
                <c:pt idx="10">
                  <c:v>0</c:v>
                </c:pt>
                <c:pt idx="11">
                  <c:v>0</c:v>
                </c:pt>
              </c:numCache>
            </c:numRef>
          </c:val>
          <c:extLst xmlns:c16r2="http://schemas.microsoft.com/office/drawing/2015/06/chart">
            <c:ext xmlns:c16="http://schemas.microsoft.com/office/drawing/2014/chart" uri="{C3380CC4-5D6E-409C-BE32-E72D297353CC}">
              <c16:uniqueId val="{00000018-1FF5-4651-8283-8FDB48C0CDA5}"/>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11. Where do you purchase table olives from?</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47B1-4192-AA5A-1C3B0D6CF80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47B1-4192-AA5A-1C3B0D6CF80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47B1-4192-AA5A-1C3B0D6CF80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47B1-4192-AA5A-1C3B0D6CF80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47B1-4192-AA5A-1C3B0D6CF80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47B1-4192-AA5A-1C3B0D6CF80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47B1-4192-AA5A-1C3B0D6CF80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Sweden!$C$105:$C$111</c:f>
              <c:strCache>
                <c:ptCount val="7"/>
                <c:pt idx="0">
                  <c:v>Super Markets</c:v>
                </c:pt>
                <c:pt idx="1">
                  <c:v>Convienience stores</c:v>
                </c:pt>
                <c:pt idx="2">
                  <c:v>Delicatessen/ Fine Food Stores</c:v>
                </c:pt>
                <c:pt idx="3">
                  <c:v>Club stores</c:v>
                </c:pt>
                <c:pt idx="4">
                  <c:v>Online</c:v>
                </c:pt>
                <c:pt idx="5">
                  <c:v>I do not purchase table olives</c:v>
                </c:pt>
                <c:pt idx="6">
                  <c:v>Other</c:v>
                </c:pt>
              </c:strCache>
            </c:strRef>
          </c:cat>
          <c:val>
            <c:numRef>
              <c:f>Sweden!$D$105:$D$111</c:f>
              <c:numCache>
                <c:formatCode>General</c:formatCode>
                <c:ptCount val="7"/>
                <c:pt idx="0">
                  <c:v>16</c:v>
                </c:pt>
                <c:pt idx="1">
                  <c:v>24</c:v>
                </c:pt>
                <c:pt idx="2">
                  <c:v>10</c:v>
                </c:pt>
                <c:pt idx="3">
                  <c:v>0</c:v>
                </c:pt>
                <c:pt idx="4">
                  <c:v>0</c:v>
                </c:pt>
                <c:pt idx="5">
                  <c:v>0</c:v>
                </c:pt>
              </c:numCache>
            </c:numRef>
          </c:val>
          <c:extLst xmlns:c16r2="http://schemas.microsoft.com/office/drawing/2015/06/chart">
            <c:ext xmlns:c16="http://schemas.microsoft.com/office/drawing/2014/chart" uri="{C3380CC4-5D6E-409C-BE32-E72D297353CC}">
              <c16:uniqueId val="{0000000E-47B1-4192-AA5A-1C3B0D6CF80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baseline="0">
                <a:solidFill>
                  <a:sysClr val="windowText" lastClr="000000">
                    <a:lumMod val="65000"/>
                    <a:lumOff val="35000"/>
                  </a:sysClr>
                </a:solidFill>
                <a:latin typeface="+mn-lt"/>
                <a:ea typeface="+mn-ea"/>
                <a:cs typeface="+mn-cs"/>
              </a:defRPr>
            </a:pPr>
            <a:r>
              <a:rPr lang="en-US"/>
              <a:t> </a:t>
            </a:r>
            <a:r>
              <a:rPr lang="en-US" sz="1050"/>
              <a:t>12.Which packaging do you prefer </a:t>
            </a:r>
            <a:r>
              <a:rPr lang="en-US" sz="1050" b="1" i="0" baseline="0">
                <a:effectLst>
                  <a:outerShdw blurRad="50800" dist="38100" dir="5400000" algn="t" rotWithShape="0">
                    <a:srgbClr val="000000">
                      <a:alpha val="40000"/>
                    </a:srgbClr>
                  </a:outerShdw>
                </a:effectLst>
              </a:rPr>
              <a:t>for table olives?</a:t>
            </a:r>
            <a:endParaRPr lang="en-US" sz="105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cap="all" baseline="0">
                <a:solidFill>
                  <a:sysClr val="windowText" lastClr="000000">
                    <a:lumMod val="65000"/>
                    <a:lumOff val="35000"/>
                  </a:sysClr>
                </a:solidFill>
                <a:latin typeface="+mn-lt"/>
                <a:ea typeface="+mn-ea"/>
                <a:cs typeface="+mn-cs"/>
              </a:defRPr>
            </a:pPr>
            <a:r>
              <a:rPr lang="en-US" sz="1050"/>
              <a:t> </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CE60-4DBA-ABBC-59EDFC708A0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CE60-4DBA-ABBC-59EDFC708A0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CE60-4DBA-ABBC-59EDFC708A0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CE60-4DBA-ABBC-59EDFC708A0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CE60-4DBA-ABBC-59EDFC708A0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CE60-4DBA-ABBC-59EDFC708A0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CE60-4DBA-ABBC-59EDFC708A0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Sweden!$C$117:$C$123</c:f>
              <c:strCache>
                <c:ptCount val="7"/>
                <c:pt idx="0">
                  <c:v>Glass jars</c:v>
                </c:pt>
                <c:pt idx="1">
                  <c:v>Plastic trays</c:v>
                </c:pt>
                <c:pt idx="2">
                  <c:v>Plastic Kegs</c:v>
                </c:pt>
                <c:pt idx="3">
                  <c:v>Tins</c:v>
                </c:pt>
                <c:pt idx="4">
                  <c:v>Snack Packs</c:v>
                </c:pt>
                <c:pt idx="5">
                  <c:v>Any one available in olive bars</c:v>
                </c:pt>
                <c:pt idx="6">
                  <c:v>Other</c:v>
                </c:pt>
              </c:strCache>
            </c:strRef>
          </c:cat>
          <c:val>
            <c:numRef>
              <c:f>Sweden!$D$117:$D$123</c:f>
              <c:numCache>
                <c:formatCode>General</c:formatCode>
                <c:ptCount val="7"/>
                <c:pt idx="0">
                  <c:v>11</c:v>
                </c:pt>
                <c:pt idx="1">
                  <c:v>24</c:v>
                </c:pt>
                <c:pt idx="2">
                  <c:v>8</c:v>
                </c:pt>
                <c:pt idx="3">
                  <c:v>4</c:v>
                </c:pt>
                <c:pt idx="4">
                  <c:v>3</c:v>
                </c:pt>
                <c:pt idx="5">
                  <c:v>0</c:v>
                </c:pt>
                <c:pt idx="6">
                  <c:v>0</c:v>
                </c:pt>
              </c:numCache>
            </c:numRef>
          </c:val>
          <c:extLst xmlns:c16r2="http://schemas.microsoft.com/office/drawing/2015/06/chart">
            <c:ext xmlns:c16="http://schemas.microsoft.com/office/drawing/2014/chart" uri="{C3380CC4-5D6E-409C-BE32-E72D297353CC}">
              <c16:uniqueId val="{0000000E-CE60-4DBA-ABBC-59EDFC708A0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13.Which are the characteristics that you prefer in table olives?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89F4-4AE4-BABC-EE45A79F4D8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89F4-4AE4-BABC-EE45A79F4D8E}"/>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89F4-4AE4-BABC-EE45A79F4D8E}"/>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89F4-4AE4-BABC-EE45A79F4D8E}"/>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89F4-4AE4-BABC-EE45A79F4D8E}"/>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89F4-4AE4-BABC-EE45A79F4D8E}"/>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89F4-4AE4-BABC-EE45A79F4D8E}"/>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Sweden!$C$127:$C$133</c:f>
              <c:strCache>
                <c:ptCount val="7"/>
                <c:pt idx="0">
                  <c:v>Reduced salt</c:v>
                </c:pt>
                <c:pt idx="1">
                  <c:v>Bitter</c:v>
                </c:pt>
                <c:pt idx="2">
                  <c:v>Spicy</c:v>
                </c:pt>
                <c:pt idx="3">
                  <c:v>Sour (acidic)</c:v>
                </c:pt>
                <c:pt idx="4">
                  <c:v>Crunchy</c:v>
                </c:pt>
                <c:pt idx="5">
                  <c:v>Buttery</c:v>
                </c:pt>
                <c:pt idx="6">
                  <c:v>Other</c:v>
                </c:pt>
              </c:strCache>
            </c:strRef>
          </c:cat>
          <c:val>
            <c:numRef>
              <c:f>Sweden!$D$127:$D$133</c:f>
              <c:numCache>
                <c:formatCode>General</c:formatCode>
                <c:ptCount val="7"/>
                <c:pt idx="0">
                  <c:v>18</c:v>
                </c:pt>
                <c:pt idx="1">
                  <c:v>9</c:v>
                </c:pt>
                <c:pt idx="2">
                  <c:v>3</c:v>
                </c:pt>
                <c:pt idx="3">
                  <c:v>6</c:v>
                </c:pt>
                <c:pt idx="4">
                  <c:v>14</c:v>
                </c:pt>
                <c:pt idx="5">
                  <c:v>0</c:v>
                </c:pt>
                <c:pt idx="6">
                  <c:v>0</c:v>
                </c:pt>
              </c:numCache>
            </c:numRef>
          </c:val>
          <c:extLst xmlns:c16r2="http://schemas.microsoft.com/office/drawing/2015/06/chart">
            <c:ext xmlns:c16="http://schemas.microsoft.com/office/drawing/2014/chart" uri="{C3380CC4-5D6E-409C-BE32-E72D297353CC}">
              <c16:uniqueId val="{0000000E-89F4-4AE4-BABC-EE45A79F4D8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00"/>
              <a:t>14.WHICH</a:t>
            </a:r>
            <a:r>
              <a:rPr lang="en-US" sz="1000" baseline="0"/>
              <a:t> FACTORS CAN IFLUENCE YOU TO BUY TABLE OLIVES</a:t>
            </a:r>
            <a:endParaRPr lang="en-US" sz="1000"/>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363-4214-963D-B12A0CA3E7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363-4214-963D-B12A0CA3E7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D363-4214-963D-B12A0CA3E7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D363-4214-963D-B12A0CA3E7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D363-4214-963D-B12A0CA3E7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D363-4214-963D-B12A0CA3E7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D363-4214-963D-B12A0CA3E7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D363-4214-963D-B12A0CA3E77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D363-4214-963D-B12A0CA3E77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D363-4214-963D-B12A0CA3E77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D363-4214-963D-B12A0CA3E77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Sweden!$C$136:$C$146</c:f>
              <c:strCache>
                <c:ptCount val="11"/>
                <c:pt idx="0">
                  <c:v>Price</c:v>
                </c:pt>
                <c:pt idx="1">
                  <c:v>Packaging</c:v>
                </c:pt>
                <c:pt idx="2">
                  <c:v>Nutrional Info (salt level, calories)</c:v>
                </c:pt>
                <c:pt idx="3">
                  <c:v>Brand</c:v>
                </c:pt>
                <c:pt idx="4">
                  <c:v>Organic</c:v>
                </c:pt>
                <c:pt idx="5">
                  <c:v>Non GMO</c:v>
                </c:pt>
                <c:pt idx="6">
                  <c:v>Gluten free</c:v>
                </c:pt>
                <c:pt idx="7">
                  <c:v>Kosher</c:v>
                </c:pt>
                <c:pt idx="8">
                  <c:v>Halal</c:v>
                </c:pt>
                <c:pt idx="9">
                  <c:v>No preservatives</c:v>
                </c:pt>
                <c:pt idx="10">
                  <c:v>No artificial colors</c:v>
                </c:pt>
              </c:strCache>
            </c:strRef>
          </c:cat>
          <c:val>
            <c:numRef>
              <c:f>Sweden!$D$136:$D$146</c:f>
              <c:numCache>
                <c:formatCode>General</c:formatCode>
                <c:ptCount val="11"/>
                <c:pt idx="0">
                  <c:v>16</c:v>
                </c:pt>
                <c:pt idx="1">
                  <c:v>15</c:v>
                </c:pt>
                <c:pt idx="2">
                  <c:v>24</c:v>
                </c:pt>
                <c:pt idx="3">
                  <c:v>17</c:v>
                </c:pt>
                <c:pt idx="4">
                  <c:v>14</c:v>
                </c:pt>
                <c:pt idx="5">
                  <c:v>16</c:v>
                </c:pt>
                <c:pt idx="6">
                  <c:v>14</c:v>
                </c:pt>
                <c:pt idx="7">
                  <c:v>0</c:v>
                </c:pt>
                <c:pt idx="8">
                  <c:v>4</c:v>
                </c:pt>
                <c:pt idx="9">
                  <c:v>0</c:v>
                </c:pt>
                <c:pt idx="10">
                  <c:v>0</c:v>
                </c:pt>
              </c:numCache>
            </c:numRef>
          </c:val>
          <c:extLst xmlns:c16r2="http://schemas.microsoft.com/office/drawing/2015/06/chart">
            <c:ext xmlns:c16="http://schemas.microsoft.com/office/drawing/2014/chart" uri="{C3380CC4-5D6E-409C-BE32-E72D297353CC}">
              <c16:uniqueId val="{00000016-D363-4214-963D-B12A0CA3E778}"/>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8-D363-4214-963D-B12A0CA3E7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A-D363-4214-963D-B12A0CA3E7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C-D363-4214-963D-B12A0CA3E7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E-D363-4214-963D-B12A0CA3E7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0-D363-4214-963D-B12A0CA3E7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2-D363-4214-963D-B12A0CA3E7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4-D363-4214-963D-B12A0CA3E7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6-D363-4214-963D-B12A0CA3E77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8-D363-4214-963D-B12A0CA3E77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A-D363-4214-963D-B12A0CA3E77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C-D363-4214-963D-B12A0CA3E77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Sweden!$C$136:$C$146</c:f>
              <c:strCache>
                <c:ptCount val="11"/>
                <c:pt idx="0">
                  <c:v>Price</c:v>
                </c:pt>
                <c:pt idx="1">
                  <c:v>Packaging</c:v>
                </c:pt>
                <c:pt idx="2">
                  <c:v>Nutrional Info (salt level, calories)</c:v>
                </c:pt>
                <c:pt idx="3">
                  <c:v>Brand</c:v>
                </c:pt>
                <c:pt idx="4">
                  <c:v>Organic</c:v>
                </c:pt>
                <c:pt idx="5">
                  <c:v>Non GMO</c:v>
                </c:pt>
                <c:pt idx="6">
                  <c:v>Gluten free</c:v>
                </c:pt>
                <c:pt idx="7">
                  <c:v>Kosher</c:v>
                </c:pt>
                <c:pt idx="8">
                  <c:v>Halal</c:v>
                </c:pt>
                <c:pt idx="9">
                  <c:v>No preservatives</c:v>
                </c:pt>
                <c:pt idx="10">
                  <c:v>No artificial colors</c:v>
                </c:pt>
              </c:strCache>
            </c:strRef>
          </c:cat>
          <c:val>
            <c:numRef>
              <c:f>Sweden!$E$136:$E$146</c:f>
              <c:numCache>
                <c:formatCode>General</c:formatCode>
                <c:ptCount val="11"/>
                <c:pt idx="0">
                  <c:v>13</c:v>
                </c:pt>
                <c:pt idx="1">
                  <c:v>14</c:v>
                </c:pt>
                <c:pt idx="2">
                  <c:v>13</c:v>
                </c:pt>
                <c:pt idx="3">
                  <c:v>13</c:v>
                </c:pt>
                <c:pt idx="4">
                  <c:v>12</c:v>
                </c:pt>
                <c:pt idx="5">
                  <c:v>12</c:v>
                </c:pt>
                <c:pt idx="6">
                  <c:v>12</c:v>
                </c:pt>
                <c:pt idx="7">
                  <c:v>0</c:v>
                </c:pt>
                <c:pt idx="8">
                  <c:v>7</c:v>
                </c:pt>
                <c:pt idx="9">
                  <c:v>0</c:v>
                </c:pt>
                <c:pt idx="10">
                  <c:v>0</c:v>
                </c:pt>
              </c:numCache>
            </c:numRef>
          </c:val>
          <c:extLst xmlns:c16r2="http://schemas.microsoft.com/office/drawing/2015/06/chart">
            <c:ext xmlns:c16="http://schemas.microsoft.com/office/drawing/2014/chart" uri="{C3380CC4-5D6E-409C-BE32-E72D297353CC}">
              <c16:uniqueId val="{0000002D-D363-4214-963D-B12A0CA3E778}"/>
            </c:ext>
          </c:extLst>
        </c:ser>
        <c:ser>
          <c:idx val="2"/>
          <c:order val="2"/>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2F-D363-4214-963D-B12A0CA3E7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1-D363-4214-963D-B12A0CA3E7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3-D363-4214-963D-B12A0CA3E7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5-D363-4214-963D-B12A0CA3E7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7-D363-4214-963D-B12A0CA3E7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9-D363-4214-963D-B12A0CA3E7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B-D363-4214-963D-B12A0CA3E7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D-D363-4214-963D-B12A0CA3E77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3F-D363-4214-963D-B12A0CA3E77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1-D363-4214-963D-B12A0CA3E77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3-D363-4214-963D-B12A0CA3E77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Sweden!$C$136:$C$146</c:f>
              <c:strCache>
                <c:ptCount val="11"/>
                <c:pt idx="0">
                  <c:v>Price</c:v>
                </c:pt>
                <c:pt idx="1">
                  <c:v>Packaging</c:v>
                </c:pt>
                <c:pt idx="2">
                  <c:v>Nutrional Info (salt level, calories)</c:v>
                </c:pt>
                <c:pt idx="3">
                  <c:v>Brand</c:v>
                </c:pt>
                <c:pt idx="4">
                  <c:v>Organic</c:v>
                </c:pt>
                <c:pt idx="5">
                  <c:v>Non GMO</c:v>
                </c:pt>
                <c:pt idx="6">
                  <c:v>Gluten free</c:v>
                </c:pt>
                <c:pt idx="7">
                  <c:v>Kosher</c:v>
                </c:pt>
                <c:pt idx="8">
                  <c:v>Halal</c:v>
                </c:pt>
                <c:pt idx="9">
                  <c:v>No preservatives</c:v>
                </c:pt>
                <c:pt idx="10">
                  <c:v>No artificial colors</c:v>
                </c:pt>
              </c:strCache>
            </c:strRef>
          </c:cat>
          <c:val>
            <c:numRef>
              <c:f>Sweden!$F$136:$F$146</c:f>
              <c:numCache>
                <c:formatCode>General</c:formatCode>
                <c:ptCount val="11"/>
                <c:pt idx="0">
                  <c:v>8</c:v>
                </c:pt>
                <c:pt idx="1">
                  <c:v>8</c:v>
                </c:pt>
                <c:pt idx="2">
                  <c:v>8</c:v>
                </c:pt>
                <c:pt idx="3">
                  <c:v>11</c:v>
                </c:pt>
                <c:pt idx="4">
                  <c:v>11</c:v>
                </c:pt>
                <c:pt idx="5">
                  <c:v>9</c:v>
                </c:pt>
                <c:pt idx="6">
                  <c:v>10</c:v>
                </c:pt>
                <c:pt idx="7">
                  <c:v>20</c:v>
                </c:pt>
                <c:pt idx="8">
                  <c:v>12</c:v>
                </c:pt>
                <c:pt idx="9">
                  <c:v>0</c:v>
                </c:pt>
                <c:pt idx="10">
                  <c:v>0</c:v>
                </c:pt>
              </c:numCache>
            </c:numRef>
          </c:val>
          <c:extLst xmlns:c16r2="http://schemas.microsoft.com/office/drawing/2015/06/chart">
            <c:ext xmlns:c16="http://schemas.microsoft.com/office/drawing/2014/chart" uri="{C3380CC4-5D6E-409C-BE32-E72D297353CC}">
              <c16:uniqueId val="{00000044-D363-4214-963D-B12A0CA3E778}"/>
            </c:ext>
          </c:extLst>
        </c:ser>
        <c:ser>
          <c:idx val="3"/>
          <c:order val="3"/>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6-D363-4214-963D-B12A0CA3E7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8-D363-4214-963D-B12A0CA3E7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A-D363-4214-963D-B12A0CA3E7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C-D363-4214-963D-B12A0CA3E7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4E-D363-4214-963D-B12A0CA3E7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0-D363-4214-963D-B12A0CA3E7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2-D363-4214-963D-B12A0CA3E7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4-D363-4214-963D-B12A0CA3E77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6-D363-4214-963D-B12A0CA3E77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8-D363-4214-963D-B12A0CA3E77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A-D363-4214-963D-B12A0CA3E77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Sweden!$C$136:$C$146</c:f>
              <c:strCache>
                <c:ptCount val="11"/>
                <c:pt idx="0">
                  <c:v>Price</c:v>
                </c:pt>
                <c:pt idx="1">
                  <c:v>Packaging</c:v>
                </c:pt>
                <c:pt idx="2">
                  <c:v>Nutrional Info (salt level, calories)</c:v>
                </c:pt>
                <c:pt idx="3">
                  <c:v>Brand</c:v>
                </c:pt>
                <c:pt idx="4">
                  <c:v>Organic</c:v>
                </c:pt>
                <c:pt idx="5">
                  <c:v>Non GMO</c:v>
                </c:pt>
                <c:pt idx="6">
                  <c:v>Gluten free</c:v>
                </c:pt>
                <c:pt idx="7">
                  <c:v>Kosher</c:v>
                </c:pt>
                <c:pt idx="8">
                  <c:v>Halal</c:v>
                </c:pt>
                <c:pt idx="9">
                  <c:v>No preservatives</c:v>
                </c:pt>
                <c:pt idx="10">
                  <c:v>No artificial colors</c:v>
                </c:pt>
              </c:strCache>
            </c:strRef>
          </c:cat>
          <c:val>
            <c:numRef>
              <c:f>Sweden!$G$136:$G$146</c:f>
              <c:numCache>
                <c:formatCode>General</c:formatCode>
                <c:ptCount val="11"/>
                <c:pt idx="0">
                  <c:v>9</c:v>
                </c:pt>
                <c:pt idx="1">
                  <c:v>13</c:v>
                </c:pt>
                <c:pt idx="2">
                  <c:v>5</c:v>
                </c:pt>
                <c:pt idx="3">
                  <c:v>9</c:v>
                </c:pt>
                <c:pt idx="4">
                  <c:v>12</c:v>
                </c:pt>
                <c:pt idx="5">
                  <c:v>11</c:v>
                </c:pt>
                <c:pt idx="6">
                  <c:v>9</c:v>
                </c:pt>
                <c:pt idx="7">
                  <c:v>15</c:v>
                </c:pt>
                <c:pt idx="8">
                  <c:v>14</c:v>
                </c:pt>
                <c:pt idx="9">
                  <c:v>19</c:v>
                </c:pt>
                <c:pt idx="10">
                  <c:v>27</c:v>
                </c:pt>
              </c:numCache>
            </c:numRef>
          </c:val>
          <c:extLst xmlns:c16r2="http://schemas.microsoft.com/office/drawing/2015/06/chart">
            <c:ext xmlns:c16="http://schemas.microsoft.com/office/drawing/2014/chart" uri="{C3380CC4-5D6E-409C-BE32-E72D297353CC}">
              <c16:uniqueId val="{0000005B-D363-4214-963D-B12A0CA3E778}"/>
            </c:ext>
          </c:extLst>
        </c:ser>
        <c:ser>
          <c:idx val="4"/>
          <c:order val="4"/>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D-D363-4214-963D-B12A0CA3E77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5F-D363-4214-963D-B12A0CA3E77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1-D363-4214-963D-B12A0CA3E77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3-D363-4214-963D-B12A0CA3E77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5-D363-4214-963D-B12A0CA3E77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7-D363-4214-963D-B12A0CA3E77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9-D363-4214-963D-B12A0CA3E77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B-D363-4214-963D-B12A0CA3E77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D-D363-4214-963D-B12A0CA3E778}"/>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6F-D363-4214-963D-B12A0CA3E778}"/>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71-D363-4214-963D-B12A0CA3E778}"/>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Sweden!$C$136:$C$146</c:f>
              <c:strCache>
                <c:ptCount val="11"/>
                <c:pt idx="0">
                  <c:v>Price</c:v>
                </c:pt>
                <c:pt idx="1">
                  <c:v>Packaging</c:v>
                </c:pt>
                <c:pt idx="2">
                  <c:v>Nutrional Info (salt level, calories)</c:v>
                </c:pt>
                <c:pt idx="3">
                  <c:v>Brand</c:v>
                </c:pt>
                <c:pt idx="4">
                  <c:v>Organic</c:v>
                </c:pt>
                <c:pt idx="5">
                  <c:v>Non GMO</c:v>
                </c:pt>
                <c:pt idx="6">
                  <c:v>Gluten free</c:v>
                </c:pt>
                <c:pt idx="7">
                  <c:v>Kosher</c:v>
                </c:pt>
                <c:pt idx="8">
                  <c:v>Halal</c:v>
                </c:pt>
                <c:pt idx="9">
                  <c:v>No preservatives</c:v>
                </c:pt>
                <c:pt idx="10">
                  <c:v>No artificial colors</c:v>
                </c:pt>
              </c:strCache>
            </c:strRef>
          </c:cat>
          <c:val>
            <c:numRef>
              <c:f>Sweden!$H$136:$H$146</c:f>
              <c:numCache>
                <c:formatCode>General</c:formatCode>
                <c:ptCount val="11"/>
                <c:pt idx="0">
                  <c:v>4</c:v>
                </c:pt>
                <c:pt idx="1">
                  <c:v>0</c:v>
                </c:pt>
                <c:pt idx="2">
                  <c:v>0</c:v>
                </c:pt>
                <c:pt idx="3">
                  <c:v>0</c:v>
                </c:pt>
                <c:pt idx="4">
                  <c:v>1</c:v>
                </c:pt>
                <c:pt idx="5">
                  <c:v>2</c:v>
                </c:pt>
                <c:pt idx="6">
                  <c:v>5</c:v>
                </c:pt>
                <c:pt idx="7">
                  <c:v>15</c:v>
                </c:pt>
                <c:pt idx="8">
                  <c:v>13</c:v>
                </c:pt>
                <c:pt idx="9">
                  <c:v>31</c:v>
                </c:pt>
                <c:pt idx="10">
                  <c:v>23</c:v>
                </c:pt>
              </c:numCache>
            </c:numRef>
          </c:val>
          <c:extLst xmlns:c16r2="http://schemas.microsoft.com/office/drawing/2015/06/chart">
            <c:ext xmlns:c16="http://schemas.microsoft.com/office/drawing/2014/chart" uri="{C3380CC4-5D6E-409C-BE32-E72D297353CC}">
              <c16:uniqueId val="{00000072-D363-4214-963D-B12A0CA3E778}"/>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1.Gender</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C4A1-4343-83BE-012803210230}"/>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C4A1-4343-83BE-012803210230}"/>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Sweden!$C$10:$C$11</c:f>
              <c:strCache>
                <c:ptCount val="2"/>
                <c:pt idx="0">
                  <c:v>Male</c:v>
                </c:pt>
                <c:pt idx="1">
                  <c:v>Women</c:v>
                </c:pt>
              </c:strCache>
            </c:strRef>
          </c:cat>
          <c:val>
            <c:numRef>
              <c:f>Sweden!$D$10:$D$11</c:f>
              <c:numCache>
                <c:formatCode>General</c:formatCode>
                <c:ptCount val="2"/>
                <c:pt idx="0">
                  <c:v>33</c:v>
                </c:pt>
                <c:pt idx="1">
                  <c:v>27</c:v>
                </c:pt>
              </c:numCache>
            </c:numRef>
          </c:val>
          <c:extLst xmlns:c16r2="http://schemas.microsoft.com/office/drawing/2015/06/chart">
            <c:ext xmlns:c16="http://schemas.microsoft.com/office/drawing/2014/chart" uri="{C3380CC4-5D6E-409C-BE32-E72D297353CC}">
              <c16:uniqueId val="{00000004-C4A1-4343-83BE-01280321023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3.Do you live in the SWEDEN?</a:t>
            </a:r>
          </a:p>
        </c:rich>
      </c:tx>
      <c:layout>
        <c:manualLayout>
          <c:xMode val="edge"/>
          <c:yMode val="edge"/>
          <c:x val="0.37592344706911601"/>
          <c:y val="4.1666666666666699E-2"/>
        </c:manualLayout>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0AD0-43D5-8267-9353779104A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0AD0-43D5-8267-9353779104A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Sweden!$C$25:$C$26</c:f>
              <c:strCache>
                <c:ptCount val="2"/>
                <c:pt idx="0">
                  <c:v>Yes</c:v>
                </c:pt>
                <c:pt idx="1">
                  <c:v>No</c:v>
                </c:pt>
              </c:strCache>
            </c:strRef>
          </c:cat>
          <c:val>
            <c:numRef>
              <c:f>Sweden!$D$25:$D$26</c:f>
              <c:numCache>
                <c:formatCode>General</c:formatCode>
                <c:ptCount val="2"/>
                <c:pt idx="0">
                  <c:v>50</c:v>
                </c:pt>
                <c:pt idx="1">
                  <c:v>0</c:v>
                </c:pt>
              </c:numCache>
            </c:numRef>
          </c:val>
          <c:extLst xmlns:c16r2="http://schemas.microsoft.com/office/drawing/2015/06/chart">
            <c:ext xmlns:c16="http://schemas.microsoft.com/office/drawing/2014/chart" uri="{C3380CC4-5D6E-409C-BE32-E72D297353CC}">
              <c16:uniqueId val="{00000004-0AD0-43D5-8267-9353779104A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4.Status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63B-492F-9C29-C602646015AA}"/>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63B-492F-9C29-C602646015AA}"/>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63B-492F-9C29-C602646015AA}"/>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63B-492F-9C29-C602646015AA}"/>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Sweden!$C$31:$C$34</c:f>
              <c:strCache>
                <c:ptCount val="4"/>
                <c:pt idx="0">
                  <c:v>Single</c:v>
                </c:pt>
                <c:pt idx="1">
                  <c:v>Single with children</c:v>
                </c:pt>
                <c:pt idx="2">
                  <c:v>Married without children</c:v>
                </c:pt>
                <c:pt idx="3">
                  <c:v>Married with children</c:v>
                </c:pt>
              </c:strCache>
            </c:strRef>
          </c:cat>
          <c:val>
            <c:numRef>
              <c:f>Sweden!$D$31:$D$34</c:f>
              <c:numCache>
                <c:formatCode>General</c:formatCode>
                <c:ptCount val="4"/>
                <c:pt idx="0">
                  <c:v>15</c:v>
                </c:pt>
                <c:pt idx="1">
                  <c:v>4</c:v>
                </c:pt>
                <c:pt idx="2">
                  <c:v>17</c:v>
                </c:pt>
                <c:pt idx="3">
                  <c:v>14</c:v>
                </c:pt>
              </c:numCache>
            </c:numRef>
          </c:val>
          <c:extLst xmlns:c16r2="http://schemas.microsoft.com/office/drawing/2015/06/chart">
            <c:ext xmlns:c16="http://schemas.microsoft.com/office/drawing/2014/chart" uri="{C3380CC4-5D6E-409C-BE32-E72D297353CC}">
              <c16:uniqueId val="{00000008-163B-492F-9C29-C602646015AA}"/>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5. Do you consume tample olive?</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D335-44EB-B389-F7978C899017}"/>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D335-44EB-B389-F7978C89901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Sweden!$C$38:$C$39</c:f>
              <c:strCache>
                <c:ptCount val="2"/>
                <c:pt idx="0">
                  <c:v>Yes</c:v>
                </c:pt>
                <c:pt idx="1">
                  <c:v>No</c:v>
                </c:pt>
              </c:strCache>
            </c:strRef>
          </c:cat>
          <c:val>
            <c:numRef>
              <c:f>Sweden!$D$38:$D$39</c:f>
              <c:numCache>
                <c:formatCode>General</c:formatCode>
                <c:ptCount val="2"/>
                <c:pt idx="0">
                  <c:v>34</c:v>
                </c:pt>
                <c:pt idx="1">
                  <c:v>16</c:v>
                </c:pt>
              </c:numCache>
            </c:numRef>
          </c:val>
          <c:extLst xmlns:c16r2="http://schemas.microsoft.com/office/drawing/2015/06/chart">
            <c:ext xmlns:c16="http://schemas.microsoft.com/office/drawing/2014/chart" uri="{C3380CC4-5D6E-409C-BE32-E72D297353CC}">
              <c16:uniqueId val="{00000004-D335-44EB-B389-F7978C899017}"/>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6. If yes, which of the types below do you prefer?</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522E-47CB-B9B4-EB7B63A2991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522E-47CB-B9B4-EB7B63A2991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522E-47CB-B9B4-EB7B63A2991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522E-47CB-B9B4-EB7B63A2991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522E-47CB-B9B4-EB7B63A2991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Sweden!$C$53:$C$57</c:f>
              <c:strCache>
                <c:ptCount val="5"/>
                <c:pt idx="0">
                  <c:v>whole olives (with pit)</c:v>
                </c:pt>
                <c:pt idx="1">
                  <c:v>pitted olives</c:v>
                </c:pt>
                <c:pt idx="2">
                  <c:v>Sliced olives</c:v>
                </c:pt>
                <c:pt idx="3">
                  <c:v>Stuffed olives</c:v>
                </c:pt>
                <c:pt idx="4">
                  <c:v>Olive Spread</c:v>
                </c:pt>
              </c:strCache>
            </c:strRef>
          </c:cat>
          <c:val>
            <c:numRef>
              <c:f>Sweden!$D$53:$D$57</c:f>
              <c:numCache>
                <c:formatCode>General</c:formatCode>
                <c:ptCount val="5"/>
                <c:pt idx="0">
                  <c:v>21</c:v>
                </c:pt>
                <c:pt idx="1">
                  <c:v>13</c:v>
                </c:pt>
                <c:pt idx="2">
                  <c:v>16</c:v>
                </c:pt>
                <c:pt idx="3">
                  <c:v>0</c:v>
                </c:pt>
                <c:pt idx="4">
                  <c:v>0</c:v>
                </c:pt>
              </c:numCache>
            </c:numRef>
          </c:val>
          <c:extLst xmlns:c16r2="http://schemas.microsoft.com/office/drawing/2015/06/chart">
            <c:ext xmlns:c16="http://schemas.microsoft.com/office/drawing/2014/chart" uri="{C3380CC4-5D6E-409C-BE32-E72D297353CC}">
              <c16:uniqueId val="{0000000A-522E-47CB-B9B4-EB7B63A2991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7. If yes, how do you consume table olives?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424-42F2-81C7-3A346213299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424-42F2-81C7-3A346213299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424-42F2-81C7-3A346213299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424-42F2-81C7-3A346213299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424-42F2-81C7-3A346213299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1424-42F2-81C7-3A346213299B}"/>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Sweden!$C$61:$C$66</c:f>
              <c:strCache>
                <c:ptCount val="6"/>
                <c:pt idx="0">
                  <c:v>In salads</c:v>
                </c:pt>
                <c:pt idx="1">
                  <c:v>In sandwiches</c:v>
                </c:pt>
                <c:pt idx="2">
                  <c:v>In cooking/ pasta sauces</c:v>
                </c:pt>
                <c:pt idx="3">
                  <c:v>In drinks</c:v>
                </c:pt>
                <c:pt idx="4">
                  <c:v>As appertizers/ snacks</c:v>
                </c:pt>
                <c:pt idx="5">
                  <c:v>Other</c:v>
                </c:pt>
              </c:strCache>
            </c:strRef>
          </c:cat>
          <c:val>
            <c:numRef>
              <c:f>Sweden!$D$61:$D$66</c:f>
              <c:numCache>
                <c:formatCode>General</c:formatCode>
                <c:ptCount val="6"/>
                <c:pt idx="0">
                  <c:v>31</c:v>
                </c:pt>
                <c:pt idx="1">
                  <c:v>3</c:v>
                </c:pt>
                <c:pt idx="2">
                  <c:v>14</c:v>
                </c:pt>
                <c:pt idx="3">
                  <c:v>0</c:v>
                </c:pt>
                <c:pt idx="4">
                  <c:v>2</c:v>
                </c:pt>
                <c:pt idx="5">
                  <c:v>0</c:v>
                </c:pt>
              </c:numCache>
            </c:numRef>
          </c:val>
          <c:extLst xmlns:c16r2="http://schemas.microsoft.com/office/drawing/2015/06/chart">
            <c:ext xmlns:c16="http://schemas.microsoft.com/office/drawing/2014/chart" uri="{C3380CC4-5D6E-409C-BE32-E72D297353CC}">
              <c16:uniqueId val="{0000000C-1424-42F2-81C7-3A346213299B}"/>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8. How often do you consume olives?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180A-446F-83FC-3C98B4FD1E56}"/>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180A-446F-83FC-3C98B4FD1E56}"/>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180A-446F-83FC-3C98B4FD1E56}"/>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180A-446F-83FC-3C98B4FD1E56}"/>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180A-446F-83FC-3C98B4FD1E56}"/>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Sweden!$C$70:$C$74</c:f>
              <c:strCache>
                <c:ptCount val="5"/>
                <c:pt idx="0">
                  <c:v>Daily</c:v>
                </c:pt>
                <c:pt idx="1">
                  <c:v>Weekly</c:v>
                </c:pt>
                <c:pt idx="2">
                  <c:v>Monthly</c:v>
                </c:pt>
                <c:pt idx="3">
                  <c:v>Yearly</c:v>
                </c:pt>
                <c:pt idx="4">
                  <c:v>Never</c:v>
                </c:pt>
              </c:strCache>
            </c:strRef>
          </c:cat>
          <c:val>
            <c:numRef>
              <c:f>Sweden!$D$70:$D$74</c:f>
              <c:numCache>
                <c:formatCode>General</c:formatCode>
                <c:ptCount val="5"/>
                <c:pt idx="0">
                  <c:v>3</c:v>
                </c:pt>
                <c:pt idx="1">
                  <c:v>9</c:v>
                </c:pt>
                <c:pt idx="2">
                  <c:v>24</c:v>
                </c:pt>
                <c:pt idx="3">
                  <c:v>14</c:v>
                </c:pt>
                <c:pt idx="4">
                  <c:v>0</c:v>
                </c:pt>
              </c:numCache>
            </c:numRef>
          </c:val>
          <c:extLst xmlns:c16r2="http://schemas.microsoft.com/office/drawing/2015/06/chart">
            <c:ext xmlns:c16="http://schemas.microsoft.com/office/drawing/2014/chart" uri="{C3380CC4-5D6E-409C-BE32-E72D297353CC}">
              <c16:uniqueId val="{0000000A-180A-446F-83FC-3C98B4FD1E5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1050"/>
              <a:t>9. Do you know which European countries produce table olives?</a:t>
            </a:r>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8C1-4D01-8A77-DF99F769A32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8C1-4D01-8A77-DF99F769A32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8C1-4D01-8A77-DF99F769A32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8C1-4D01-8A77-DF99F769A32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8C1-4D01-8A77-DF99F769A321}"/>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B8C1-4D01-8A77-DF99F769A321}"/>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Sweden!$C$79:$C$84</c:f>
              <c:strCache>
                <c:ptCount val="6"/>
                <c:pt idx="0">
                  <c:v>Greece</c:v>
                </c:pt>
                <c:pt idx="1">
                  <c:v>Spain</c:v>
                </c:pt>
                <c:pt idx="2">
                  <c:v>Italy</c:v>
                </c:pt>
                <c:pt idx="3">
                  <c:v>Portugal</c:v>
                </c:pt>
                <c:pt idx="4">
                  <c:v>France</c:v>
                </c:pt>
                <c:pt idx="5">
                  <c:v>Other</c:v>
                </c:pt>
              </c:strCache>
            </c:strRef>
          </c:cat>
          <c:val>
            <c:numRef>
              <c:f>Sweden!$D$79:$D$84</c:f>
              <c:numCache>
                <c:formatCode>General</c:formatCode>
                <c:ptCount val="6"/>
                <c:pt idx="0">
                  <c:v>19</c:v>
                </c:pt>
                <c:pt idx="1">
                  <c:v>17</c:v>
                </c:pt>
                <c:pt idx="2">
                  <c:v>14</c:v>
                </c:pt>
                <c:pt idx="3">
                  <c:v>0</c:v>
                </c:pt>
                <c:pt idx="4">
                  <c:v>0</c:v>
                </c:pt>
                <c:pt idx="5">
                  <c:v>0</c:v>
                </c:pt>
              </c:numCache>
            </c:numRef>
          </c:val>
          <c:extLst xmlns:c16r2="http://schemas.microsoft.com/office/drawing/2015/06/chart">
            <c:ext xmlns:c16="http://schemas.microsoft.com/office/drawing/2014/chart" uri="{C3380CC4-5D6E-409C-BE32-E72D297353CC}">
              <c16:uniqueId val="{0000000C-B8C1-4D01-8A77-DF99F769A32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51204-2A75-4C43-BBAF-D1386F842A31}"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122DBD-6425-3343-8DF2-23D63EF00ECF}" type="slidenum">
              <a:rPr lang="en-US" smtClean="0"/>
              <a:t>‹#›</a:t>
            </a:fld>
            <a:endParaRPr lang="en-US"/>
          </a:p>
        </p:txBody>
      </p:sp>
    </p:spTree>
    <p:extLst>
      <p:ext uri="{BB962C8B-B14F-4D97-AF65-F5344CB8AC3E}">
        <p14:creationId xmlns:p14="http://schemas.microsoft.com/office/powerpoint/2010/main" val="514141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122DBD-6425-3343-8DF2-23D63EF00ECF}" type="slidenum">
              <a:rPr lang="en-US" smtClean="0"/>
              <a:t>2</a:t>
            </a:fld>
            <a:endParaRPr lang="en-US"/>
          </a:p>
        </p:txBody>
      </p:sp>
    </p:spTree>
    <p:extLst>
      <p:ext uri="{BB962C8B-B14F-4D97-AF65-F5344CB8AC3E}">
        <p14:creationId xmlns:p14="http://schemas.microsoft.com/office/powerpoint/2010/main" val="1855545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140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674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99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90608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399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024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0126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36744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6413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772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7764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2587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897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757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53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35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2/27/2018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316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2/27/2018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224641"/>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8.png"/><Relationship Id="rId7"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skansenkronan.se/"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png"/><Relationship Id="rId7"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89566" y="6172200"/>
            <a:ext cx="6528816" cy="685800"/>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8382" y="5449824"/>
            <a:ext cx="694944" cy="1408176"/>
          </a:xfrm>
          <a:prstGeom prst="rect">
            <a:avLst/>
          </a:prstGeom>
        </p:spPr>
      </p:pic>
      <p:sp>
        <p:nvSpPr>
          <p:cNvPr id="12" name="Rectangle 11"/>
          <p:cNvSpPr/>
          <p:nvPr/>
        </p:nvSpPr>
        <p:spPr>
          <a:xfrm>
            <a:off x="0" y="2576946"/>
            <a:ext cx="12192000" cy="23205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15858" y="1166451"/>
            <a:ext cx="3387170" cy="3731013"/>
          </a:xfrm>
          <a:prstGeom prst="rect">
            <a:avLst/>
          </a:prstGeom>
        </p:spPr>
      </p:pic>
    </p:spTree>
    <p:extLst>
      <p:ext uri="{BB962C8B-B14F-4D97-AF65-F5344CB8AC3E}">
        <p14:creationId xmlns:p14="http://schemas.microsoft.com/office/powerpoint/2010/main" val="1555133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 name="Picture 4" descr="D:\Sweden\trade event\IMG_088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82574" y="2250863"/>
            <a:ext cx="2927287" cy="390304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196" name="Picture 4" descr="D:\Sweden\trade event\IMG_085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1709" y="2252539"/>
            <a:ext cx="3196921" cy="426256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197" name="Picture 5" descr="D:\Sweden\trade event\IMG_086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220610" y="2250863"/>
            <a:ext cx="4700712" cy="30194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A4B38532-9E01-4E2C-9937-3D3AEB3F246B}"/>
              </a:ext>
            </a:extLst>
          </p:cNvPr>
          <p:cNvSpPr/>
          <p:nvPr/>
        </p:nvSpPr>
        <p:spPr>
          <a:xfrm>
            <a:off x="7220609" y="5378344"/>
            <a:ext cx="4361469" cy="59603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1400" b="1" dirty="0">
                <a:solidFill>
                  <a:schemeClr val="accent5">
                    <a:lumMod val="50000"/>
                  </a:schemeClr>
                </a:solidFill>
                <a:latin typeface="Times New Roman" panose="02020603050405020304" pitchFamily="18" charset="0"/>
                <a:cs typeface="Times New Roman" panose="02020603050405020304" pitchFamily="18" charset="0"/>
              </a:rPr>
              <a:t>Press- kit </a:t>
            </a:r>
            <a:r>
              <a:rPr lang="el-GR" sz="1400" dirty="0">
                <a:solidFill>
                  <a:schemeClr val="accent5">
                    <a:lumMod val="50000"/>
                  </a:schemeClr>
                </a:solidFill>
                <a:latin typeface="Times New Roman" panose="02020603050405020304" pitchFamily="18" charset="0"/>
                <a:cs typeface="Times New Roman" panose="02020603050405020304" pitchFamily="18" charset="0"/>
              </a:rPr>
              <a:t>του προγράμματος διανεμήθηκε σε όλους τους καλεσμένους λίγο πριν τη λήξη της εκδήλωσης</a:t>
            </a:r>
            <a:endParaRPr lang="en-US" sz="1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Tree>
    <p:extLst>
      <p:ext uri="{BB962C8B-B14F-4D97-AF65-F5344CB8AC3E}">
        <p14:creationId xmlns:p14="http://schemas.microsoft.com/office/powerpoint/2010/main" val="11192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 Λίστα παραβρισκόμενων</a:t>
            </a:r>
            <a:r>
              <a:rPr lang="el-GR" sz="2000"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4264970103"/>
              </p:ext>
            </p:extLst>
          </p:nvPr>
        </p:nvGraphicFramePr>
        <p:xfrm>
          <a:off x="1328987" y="2124074"/>
          <a:ext cx="7662613" cy="4048126"/>
        </p:xfrm>
        <a:graphic>
          <a:graphicData uri="http://schemas.openxmlformats.org/presentationml/2006/ole">
            <mc:AlternateContent xmlns:mc="http://schemas.openxmlformats.org/markup-compatibility/2006">
              <mc:Choice xmlns:v="urn:schemas-microsoft-com:vml" Requires="v">
                <p:oleObj spid="_x0000_s7369" name="Φύλλο εργασίας" r:id="rId7" imgW="8248583" imgH="5410279" progId="Excel.Sheet.12">
                  <p:embed/>
                </p:oleObj>
              </mc:Choice>
              <mc:Fallback>
                <p:oleObj name="Φύλλο εργασίας" r:id="rId7" imgW="8248583" imgH="5410279" progId="Excel.Sheet.12">
                  <p:embed/>
                  <p:pic>
                    <p:nvPicPr>
                      <p:cNvPr id="0" name=""/>
                      <p:cNvPicPr/>
                      <p:nvPr/>
                    </p:nvPicPr>
                    <p:blipFill>
                      <a:blip r:embed="rId8"/>
                      <a:stretch>
                        <a:fillRect/>
                      </a:stretch>
                    </p:blipFill>
                    <p:spPr>
                      <a:xfrm>
                        <a:off x="1328987" y="2124074"/>
                        <a:ext cx="7662613" cy="4048126"/>
                      </a:xfrm>
                      <a:prstGeom prst="rect">
                        <a:avLst/>
                      </a:prstGeom>
                      <a:solidFill>
                        <a:schemeClr val="accent2">
                          <a:lumMod val="60000"/>
                          <a:lumOff val="40000"/>
                        </a:schemeClr>
                      </a:solidFill>
                    </p:spPr>
                  </p:pic>
                </p:oleObj>
              </mc:Fallback>
            </mc:AlternateContent>
          </a:graphicData>
        </a:graphic>
      </p:graphicFrame>
    </p:spTree>
    <p:extLst>
      <p:ext uri="{BB962C8B-B14F-4D97-AF65-F5344CB8AC3E}">
        <p14:creationId xmlns:p14="http://schemas.microsoft.com/office/powerpoint/2010/main" val="4078427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r>
              <a:rPr lang="en-US" sz="2000" b="1" u="sng" dirty="0">
                <a:solidFill>
                  <a:schemeClr val="accent5">
                    <a:lumMod val="50000"/>
                  </a:schemeClr>
                </a:solidFill>
                <a:latin typeface="Times New Roman" panose="02020603050405020304" pitchFamily="18" charset="0"/>
                <a:cs typeface="Times New Roman" panose="02020603050405020304" pitchFamily="18" charset="0"/>
              </a:rPr>
              <a:t>-</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r>
              <a:rPr lang="en-US" sz="2000" b="1" u="sng" dirty="0">
                <a:solidFill>
                  <a:schemeClr val="accent5">
                    <a:lumMod val="50000"/>
                  </a:schemeClr>
                </a:solidFill>
                <a:latin typeface="Times New Roman" panose="02020603050405020304" pitchFamily="18" charset="0"/>
                <a:cs typeface="Times New Roman" panose="02020603050405020304" pitchFamily="18" charset="0"/>
              </a:rPr>
              <a:t>Certification</a:t>
            </a:r>
          </a:p>
        </p:txBody>
      </p:sp>
      <p:pic>
        <p:nvPicPr>
          <p:cNvPr id="9218" name="Picture 2" descr="C:\Users\AAC\Desktop\Sweden\certifications\27935514_2049604905283354_76228235_n.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rot="5400000">
            <a:off x="273048" y="2625724"/>
            <a:ext cx="4445001" cy="33337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33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sp>
        <p:nvSpPr>
          <p:cNvPr id="6" name="Rectangle 5"/>
          <p:cNvSpPr/>
          <p:nvPr/>
        </p:nvSpPr>
        <p:spPr>
          <a:xfrm>
            <a:off x="0" y="60284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l-GR" sz="2000" b="1" dirty="0">
                <a:solidFill>
                  <a:schemeClr val="accent5">
                    <a:lumMod val="50000"/>
                  </a:schemeClr>
                </a:solidFill>
              </a:rPr>
              <a:t>Ερωτηματολόγιο</a:t>
            </a:r>
          </a:p>
          <a:p>
            <a:r>
              <a:rPr lang="el-GR" sz="2000" b="1" dirty="0">
                <a:solidFill>
                  <a:schemeClr val="accent5">
                    <a:lumMod val="50000"/>
                  </a:schemeClr>
                </a:solidFill>
              </a:rPr>
              <a:t>Ερωτηματολόγια διανεμήθηκαν  στην Αγγλική  και στην Σουηδική γλώσσα </a:t>
            </a:r>
            <a:endParaRPr lang="en-US" sz="2000" b="1" dirty="0">
              <a:solidFill>
                <a:schemeClr val="accent5">
                  <a:lumMod val="50000"/>
                </a:schemeClr>
              </a:solidFill>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76700" y="2024598"/>
            <a:ext cx="3314700" cy="4690719"/>
          </a:xfrm>
          <a:prstGeom prst="rect">
            <a:avLst/>
          </a:prstGeom>
          <a:solidFill>
            <a:srgbClr val="FFFFFF">
              <a:shade val="85000"/>
            </a:srgbClr>
          </a:solidFill>
          <a:ln w="190500" cap="rnd">
            <a:solidFill>
              <a:schemeClr val="accent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48600" y="2004327"/>
            <a:ext cx="3318424" cy="4695989"/>
          </a:xfrm>
          <a:prstGeom prst="rect">
            <a:avLst/>
          </a:prstGeom>
          <a:solidFill>
            <a:srgbClr val="FFFFFF">
              <a:shade val="85000"/>
            </a:srgbClr>
          </a:solidFill>
          <a:ln w="190500" cap="rnd">
            <a:solidFill>
              <a:schemeClr val="accent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750" y="2024598"/>
            <a:ext cx="3333750" cy="4717677"/>
          </a:xfrm>
          <a:prstGeom prst="rect">
            <a:avLst/>
          </a:prstGeom>
          <a:solidFill>
            <a:srgbClr val="FFFFFF">
              <a:shade val="85000"/>
            </a:srgbClr>
          </a:solidFill>
          <a:ln w="190500" cap="rnd">
            <a:solidFill>
              <a:schemeClr val="accent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6760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sp>
        <p:nvSpPr>
          <p:cNvPr id="6" name="Rectangle 5"/>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2550" y="2140468"/>
            <a:ext cx="3147156" cy="4453622"/>
          </a:xfrm>
          <a:prstGeom prst="rect">
            <a:avLst/>
          </a:prstGeom>
          <a:solidFill>
            <a:srgbClr val="FFFFFF">
              <a:shade val="85000"/>
            </a:srgbClr>
          </a:solidFill>
          <a:ln w="190500" cap="rnd">
            <a:solidFill>
              <a:schemeClr val="accent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2149" y="2142023"/>
            <a:ext cx="3146056" cy="4452067"/>
          </a:xfrm>
          <a:prstGeom prst="rect">
            <a:avLst/>
          </a:prstGeom>
          <a:solidFill>
            <a:srgbClr val="FFFFFF">
              <a:shade val="85000"/>
            </a:srgbClr>
          </a:solidFill>
          <a:ln w="190500" cap="rnd">
            <a:solidFill>
              <a:schemeClr val="accent1">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3802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12" name="Chart 11"/>
          <p:cNvGraphicFramePr/>
          <p:nvPr>
            <p:extLst>
              <p:ext uri="{D42A27DB-BD31-4B8C-83A1-F6EECF244321}">
                <p14:modId xmlns:p14="http://schemas.microsoft.com/office/powerpoint/2010/main" val="129343202"/>
              </p:ext>
            </p:extLst>
          </p:nvPr>
        </p:nvGraphicFramePr>
        <p:xfrm>
          <a:off x="4981306" y="2271790"/>
          <a:ext cx="3862658" cy="244308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extLst>
              <p:ext uri="{D42A27DB-BD31-4B8C-83A1-F6EECF244321}">
                <p14:modId xmlns:p14="http://schemas.microsoft.com/office/powerpoint/2010/main" val="774531599"/>
              </p:ext>
            </p:extLst>
          </p:nvPr>
        </p:nvGraphicFramePr>
        <p:xfrm>
          <a:off x="85205" y="2271790"/>
          <a:ext cx="4372495" cy="244308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a:graphicFrameLocks/>
          </p:cNvGraphicFramePr>
          <p:nvPr>
            <p:extLst>
              <p:ext uri="{D42A27DB-BD31-4B8C-83A1-F6EECF244321}">
                <p14:modId xmlns:p14="http://schemas.microsoft.com/office/powerpoint/2010/main" val="511098762"/>
              </p:ext>
            </p:extLst>
          </p:nvPr>
        </p:nvGraphicFramePr>
        <p:xfrm>
          <a:off x="8677466" y="2490103"/>
          <a:ext cx="3167062" cy="19431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6468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234823454"/>
              </p:ext>
            </p:extLst>
          </p:nvPr>
        </p:nvGraphicFramePr>
        <p:xfrm>
          <a:off x="-1" y="2114549"/>
          <a:ext cx="5357813" cy="31297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498403978"/>
              </p:ext>
            </p:extLst>
          </p:nvPr>
        </p:nvGraphicFramePr>
        <p:xfrm>
          <a:off x="6400799" y="2228095"/>
          <a:ext cx="5286375" cy="301625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37423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2004868624"/>
              </p:ext>
            </p:extLst>
          </p:nvPr>
        </p:nvGraphicFramePr>
        <p:xfrm>
          <a:off x="0" y="2004328"/>
          <a:ext cx="5372100" cy="31117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1696375082"/>
              </p:ext>
            </p:extLst>
          </p:nvPr>
        </p:nvGraphicFramePr>
        <p:xfrm>
          <a:off x="5757863" y="2144268"/>
          <a:ext cx="5739193" cy="30769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9684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962676937"/>
              </p:ext>
            </p:extLst>
          </p:nvPr>
        </p:nvGraphicFramePr>
        <p:xfrm>
          <a:off x="223838" y="2134969"/>
          <a:ext cx="5262562" cy="32228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325585802"/>
              </p:ext>
            </p:extLst>
          </p:nvPr>
        </p:nvGraphicFramePr>
        <p:xfrm>
          <a:off x="6286500" y="2110471"/>
          <a:ext cx="5733047" cy="324734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1997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319109426"/>
              </p:ext>
            </p:extLst>
          </p:nvPr>
        </p:nvGraphicFramePr>
        <p:xfrm>
          <a:off x="114300" y="2004328"/>
          <a:ext cx="5781675" cy="31575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742186270"/>
              </p:ext>
            </p:extLst>
          </p:nvPr>
        </p:nvGraphicFramePr>
        <p:xfrm>
          <a:off x="5966373" y="1986040"/>
          <a:ext cx="4961486" cy="29431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27974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9" name="Rectangle 8"/>
          <p:cNvSpPr/>
          <p:nvPr/>
        </p:nvSpPr>
        <p:spPr>
          <a:xfrm>
            <a:off x="0" y="2803783"/>
            <a:ext cx="5270500" cy="3241417"/>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l-GR" sz="1400" dirty="0">
                <a:solidFill>
                  <a:schemeClr val="accent5">
                    <a:lumMod val="50000"/>
                  </a:schemeClr>
                </a:solidFill>
                <a:latin typeface="Times New Roman" panose="02020603050405020304" pitchFamily="18" charset="0"/>
                <a:cs typeface="Times New Roman" panose="02020603050405020304" pitchFamily="18" charset="0"/>
              </a:rPr>
              <a:t>Στοχευόμενο κοινό: εισαγωγείς, διανομείς, ιδιοκτήτες εστιατορίων και καταστημάτων </a:t>
            </a:r>
            <a:r>
              <a:rPr lang="en-US" sz="1400" dirty="0">
                <a:solidFill>
                  <a:schemeClr val="accent5">
                    <a:lumMod val="50000"/>
                  </a:schemeClr>
                </a:solidFill>
                <a:latin typeface="Times New Roman" panose="02020603050405020304" pitchFamily="18" charset="0"/>
                <a:cs typeface="Times New Roman" panose="02020603050405020304" pitchFamily="18" charset="0"/>
              </a:rPr>
              <a:t>delicatessen</a:t>
            </a:r>
            <a:r>
              <a:rPr lang="el-GR" sz="1400" dirty="0">
                <a:solidFill>
                  <a:schemeClr val="accent5">
                    <a:lumMod val="50000"/>
                  </a:schemeClr>
                </a:solidFill>
                <a:latin typeface="Times New Roman" panose="02020603050405020304" pitchFamily="18" charset="0"/>
                <a:cs typeface="Times New Roman" panose="02020603050405020304" pitchFamily="18" charset="0"/>
              </a:rPr>
              <a:t> προϊόντων, εκπρόσωποι αλυσίδων </a:t>
            </a:r>
            <a:r>
              <a:rPr lang="en-US" sz="1400" dirty="0">
                <a:solidFill>
                  <a:schemeClr val="accent5">
                    <a:lumMod val="50000"/>
                  </a:schemeClr>
                </a:solidFill>
                <a:latin typeface="Times New Roman" panose="02020603050405020304" pitchFamily="18" charset="0"/>
                <a:cs typeface="Times New Roman" panose="02020603050405020304" pitchFamily="18" charset="0"/>
              </a:rPr>
              <a:t>supermarket </a:t>
            </a:r>
            <a:r>
              <a:rPr lang="el-GR" sz="1400" dirty="0">
                <a:solidFill>
                  <a:schemeClr val="accent5">
                    <a:lumMod val="50000"/>
                  </a:schemeClr>
                </a:solidFill>
                <a:latin typeface="Times New Roman" panose="02020603050405020304" pitchFamily="18" charset="0"/>
                <a:cs typeface="Times New Roman" panose="02020603050405020304" pitchFamily="18" charset="0"/>
              </a:rPr>
              <a:t>και </a:t>
            </a:r>
            <a:r>
              <a:rPr lang="en-US" sz="1400" dirty="0">
                <a:solidFill>
                  <a:schemeClr val="accent5">
                    <a:lumMod val="50000"/>
                  </a:schemeClr>
                </a:solidFill>
                <a:latin typeface="Times New Roman" panose="02020603050405020304" pitchFamily="18" charset="0"/>
                <a:cs typeface="Times New Roman" panose="02020603050405020304" pitchFamily="18" charset="0"/>
              </a:rPr>
              <a:t>hypermarket </a:t>
            </a:r>
            <a:endParaRPr lang="el-GR" sz="1400" dirty="0">
              <a:solidFill>
                <a:schemeClr val="accent5">
                  <a:lumMod val="50000"/>
                </a:schemeClr>
              </a:solidFill>
              <a:latin typeface="Times New Roman" panose="02020603050405020304" pitchFamily="18" charset="0"/>
              <a:cs typeface="Times New Roman" panose="02020603050405020304" pitchFamily="18" charset="0"/>
            </a:endParaRPr>
          </a:p>
          <a:p>
            <a:r>
              <a:rPr lang="el-GR" sz="1400" dirty="0">
                <a:solidFill>
                  <a:schemeClr val="accent5">
                    <a:lumMod val="50000"/>
                  </a:schemeClr>
                </a:solidFill>
                <a:latin typeface="Times New Roman" panose="02020603050405020304" pitchFamily="18" charset="0"/>
                <a:cs typeface="Times New Roman" panose="02020603050405020304" pitchFamily="18" charset="0"/>
              </a:rPr>
              <a:t> </a:t>
            </a:r>
          </a:p>
          <a:p>
            <a:r>
              <a:rPr lang="el-GR" sz="1400" dirty="0">
                <a:solidFill>
                  <a:schemeClr val="accent5">
                    <a:lumMod val="50000"/>
                  </a:schemeClr>
                </a:solidFill>
                <a:latin typeface="Times New Roman" panose="02020603050405020304" pitchFamily="18" charset="0"/>
                <a:cs typeface="Times New Roman" panose="02020603050405020304" pitchFamily="18" charset="0"/>
              </a:rPr>
              <a:t>Ημερομηνία υλοποίησης της δράσης: </a:t>
            </a:r>
            <a:r>
              <a:rPr lang="el-GR" sz="1400" b="1" dirty="0">
                <a:solidFill>
                  <a:schemeClr val="accent5">
                    <a:lumMod val="50000"/>
                  </a:schemeClr>
                </a:solidFill>
                <a:latin typeface="Times New Roman" panose="02020603050405020304" pitchFamily="18" charset="0"/>
                <a:cs typeface="Times New Roman" panose="02020603050405020304" pitchFamily="18" charset="0"/>
              </a:rPr>
              <a:t>22 Ιανουαρίου 2018                                                 </a:t>
            </a:r>
            <a:endParaRPr lang="en-US" sz="1400" b="1" dirty="0">
              <a:solidFill>
                <a:schemeClr val="accent5">
                  <a:lumMod val="50000"/>
                </a:schemeClr>
              </a:solidFill>
              <a:latin typeface="Times New Roman" panose="02020603050405020304" pitchFamily="18" charset="0"/>
              <a:cs typeface="Times New Roman" panose="02020603050405020304" pitchFamily="18" charset="0"/>
            </a:endParaRPr>
          </a:p>
          <a:p>
            <a:r>
              <a:rPr lang="el-GR" sz="1400" dirty="0">
                <a:solidFill>
                  <a:schemeClr val="accent5">
                    <a:lumMod val="50000"/>
                  </a:schemeClr>
                </a:solidFill>
                <a:latin typeface="Times New Roman" panose="02020603050405020304" pitchFamily="18" charset="0"/>
                <a:cs typeface="Times New Roman" panose="02020603050405020304" pitchFamily="18" charset="0"/>
              </a:rPr>
              <a:t>Ώρες: </a:t>
            </a:r>
            <a:r>
              <a:rPr lang="el-GR" sz="1400" b="1" dirty="0">
                <a:solidFill>
                  <a:schemeClr val="accent5">
                    <a:lumMod val="50000"/>
                  </a:schemeClr>
                </a:solidFill>
                <a:latin typeface="Times New Roman" panose="02020603050405020304" pitchFamily="18" charset="0"/>
                <a:cs typeface="Times New Roman" panose="02020603050405020304" pitchFamily="18" charset="0"/>
              </a:rPr>
              <a:t>18.00 -21.00</a:t>
            </a:r>
          </a:p>
          <a:p>
            <a:r>
              <a:rPr lang="el-GR" sz="1400" dirty="0">
                <a:solidFill>
                  <a:schemeClr val="accent5">
                    <a:lumMod val="50000"/>
                  </a:schemeClr>
                </a:solidFill>
                <a:latin typeface="Times New Roman" panose="02020603050405020304" pitchFamily="18" charset="0"/>
                <a:cs typeface="Times New Roman" panose="02020603050405020304" pitchFamily="18" charset="0"/>
              </a:rPr>
              <a:t>Τοποθεσία: Αίθουσα εκδηλώσεων </a:t>
            </a:r>
            <a:r>
              <a:rPr lang="el-GR" sz="1400" b="1" dirty="0" err="1">
                <a:solidFill>
                  <a:schemeClr val="accent5">
                    <a:lumMod val="50000"/>
                  </a:schemeClr>
                </a:solidFill>
                <a:latin typeface="Times New Roman" panose="02020603050405020304" pitchFamily="18" charset="0"/>
                <a:cs typeface="Times New Roman" panose="02020603050405020304" pitchFamily="18" charset="0"/>
              </a:rPr>
              <a:t>SkansenKronan</a:t>
            </a:r>
            <a:r>
              <a:rPr lang="el-GR" sz="1400" b="1" dirty="0">
                <a:solidFill>
                  <a:schemeClr val="accent5">
                    <a:lumMod val="50000"/>
                  </a:schemeClr>
                </a:solidFill>
                <a:latin typeface="Times New Roman" panose="02020603050405020304" pitchFamily="18" charset="0"/>
                <a:cs typeface="Times New Roman" panose="02020603050405020304" pitchFamily="18" charset="0"/>
              </a:rPr>
              <a:t>  </a:t>
            </a:r>
            <a:r>
              <a:rPr lang="el-GR" sz="1400" dirty="0">
                <a:solidFill>
                  <a:schemeClr val="accent5">
                    <a:lumMod val="50000"/>
                  </a:schemeClr>
                </a:solidFill>
                <a:latin typeface="Times New Roman" panose="02020603050405020304" pitchFamily="18" charset="0"/>
                <a:cs typeface="Times New Roman" panose="02020603050405020304" pitchFamily="18" charset="0"/>
              </a:rPr>
              <a:t>(</a:t>
            </a:r>
            <a:r>
              <a:rPr lang="el-GR" sz="1400" u="sng" dirty="0" err="1">
                <a:solidFill>
                  <a:schemeClr val="accent5">
                    <a:lumMod val="50000"/>
                  </a:schemeClr>
                </a:solidFill>
                <a:latin typeface="Times New Roman" panose="02020603050405020304" pitchFamily="18" charset="0"/>
                <a:cs typeface="Times New Roman" panose="02020603050405020304" pitchFamily="18" charset="0"/>
                <a:hlinkClick r:id="rId5"/>
              </a:rPr>
              <a:t>www.skansenkronan.se</a:t>
            </a:r>
            <a:r>
              <a:rPr lang="en-US" sz="1400" u="sng" dirty="0">
                <a:solidFill>
                  <a:schemeClr val="accent5">
                    <a:lumMod val="50000"/>
                  </a:schemeClr>
                </a:solidFill>
                <a:latin typeface="Times New Roman" panose="02020603050405020304" pitchFamily="18" charset="0"/>
                <a:cs typeface="Times New Roman" panose="02020603050405020304" pitchFamily="18" charset="0"/>
              </a:rPr>
              <a:t>)</a:t>
            </a:r>
            <a:endParaRPr lang="el-GR" sz="1400" dirty="0">
              <a:solidFill>
                <a:schemeClr val="accent5">
                  <a:lumMod val="50000"/>
                </a:schemeClr>
              </a:solidFill>
              <a:latin typeface="Times New Roman" panose="02020603050405020304" pitchFamily="18" charset="0"/>
              <a:cs typeface="Times New Roman" panose="02020603050405020304" pitchFamily="18" charset="0"/>
            </a:endParaRPr>
          </a:p>
          <a:p>
            <a:pPr algn="just"/>
            <a:endParaRPr lang="en-US" sz="1400" b="1" dirty="0">
              <a:solidFill>
                <a:schemeClr val="accent5">
                  <a:lumMod val="50000"/>
                </a:schemeClr>
              </a:solidFill>
            </a:endParaRPr>
          </a:p>
        </p:txBody>
      </p:sp>
      <p:sp>
        <p:nvSpPr>
          <p:cNvPr id="8" name="Rectangle 7"/>
          <p:cNvSpPr/>
          <p:nvPr/>
        </p:nvSpPr>
        <p:spPr>
          <a:xfrm>
            <a:off x="0" y="603513"/>
            <a:ext cx="10499205" cy="136166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ΒtB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r>
              <a:rPr lang="el-GR" sz="2000" b="1" dirty="0" err="1">
                <a:solidFill>
                  <a:schemeClr val="accent5">
                    <a:lumMod val="50000"/>
                  </a:schemeClr>
                </a:solidFill>
                <a:latin typeface="Times New Roman" panose="02020603050405020304" pitchFamily="18" charset="0"/>
                <a:cs typeface="Times New Roman" panose="02020603050405020304" pitchFamily="18" charset="0"/>
              </a:rPr>
              <a:t>Στοχευόμενο</a:t>
            </a:r>
            <a:r>
              <a:rPr lang="el-GR" sz="2000" b="1" dirty="0">
                <a:solidFill>
                  <a:schemeClr val="accent5">
                    <a:lumMod val="50000"/>
                  </a:schemeClr>
                </a:solidFill>
                <a:latin typeface="Times New Roman" panose="02020603050405020304" pitchFamily="18" charset="0"/>
                <a:cs typeface="Times New Roman" panose="02020603050405020304" pitchFamily="18" charset="0"/>
              </a:rPr>
              <a:t> κοινό  της εκδήλωσης  ήταν οι εμπλεκόμενοι στο κύκλωμα διακίνησης και εμπορίας της ελιάς  στην Σουηδία με σκοπό την ενημέρωσή τους για τα  πλεονεκτήματα  της Ευρωπαϊκής  Ελιάς ( ποιοτικά και γευστικά) αλλά και για το υψηλό τους </a:t>
            </a:r>
            <a:r>
              <a:rPr lang="en-US" sz="2000" b="1" dirty="0">
                <a:solidFill>
                  <a:schemeClr val="accent5">
                    <a:lumMod val="50000"/>
                  </a:schemeClr>
                </a:solidFill>
                <a:latin typeface="Times New Roman" panose="02020603050405020304" pitchFamily="18" charset="0"/>
                <a:cs typeface="Times New Roman" panose="02020603050405020304" pitchFamily="18" charset="0"/>
              </a:rPr>
              <a:t>rate </a:t>
            </a:r>
            <a:r>
              <a:rPr lang="el-GR" sz="2000" b="1" dirty="0">
                <a:solidFill>
                  <a:schemeClr val="accent5">
                    <a:lumMod val="50000"/>
                  </a:schemeClr>
                </a:solidFill>
                <a:latin typeface="Times New Roman" panose="02020603050405020304" pitchFamily="18" charset="0"/>
                <a:cs typeface="Times New Roman" panose="02020603050405020304" pitchFamily="18" charset="0"/>
              </a:rPr>
              <a:t>στην κλίμακα </a:t>
            </a:r>
            <a:r>
              <a:rPr lang="en-US" sz="2000" b="1" dirty="0">
                <a:solidFill>
                  <a:schemeClr val="accent5">
                    <a:lumMod val="50000"/>
                  </a:schemeClr>
                </a:solidFill>
                <a:latin typeface="Times New Roman" panose="02020603050405020304" pitchFamily="18" charset="0"/>
                <a:cs typeface="Times New Roman" panose="02020603050405020304" pitchFamily="18" charset="0"/>
              </a:rPr>
              <a:t>value for money </a:t>
            </a:r>
          </a:p>
          <a:p>
            <a:pPr algn="just"/>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499205" y="607784"/>
            <a:ext cx="1290723" cy="1421749"/>
          </a:xfrm>
          <a:prstGeom prst="rect">
            <a:avLst/>
          </a:prstGeom>
        </p:spPr>
      </p:pic>
      <p:pic>
        <p:nvPicPr>
          <p:cNvPr id="1026" name="Picture 2" descr="C:\Users\AAC\Desktop\blog_gbg_history23.jpg"/>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6172200" y="2206955"/>
            <a:ext cx="3934140" cy="38382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84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10" name="Chart 9"/>
          <p:cNvGraphicFramePr>
            <a:graphicFrameLocks/>
          </p:cNvGraphicFramePr>
          <p:nvPr>
            <p:extLst>
              <p:ext uri="{D42A27DB-BD31-4B8C-83A1-F6EECF244321}">
                <p14:modId xmlns:p14="http://schemas.microsoft.com/office/powerpoint/2010/main" val="101154476"/>
              </p:ext>
            </p:extLst>
          </p:nvPr>
        </p:nvGraphicFramePr>
        <p:xfrm>
          <a:off x="523875" y="2157413"/>
          <a:ext cx="5562600" cy="34107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val="1524075940"/>
              </p:ext>
            </p:extLst>
          </p:nvPr>
        </p:nvGraphicFramePr>
        <p:xfrm>
          <a:off x="6086475" y="2157413"/>
          <a:ext cx="5705475" cy="341071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7721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graphicFrame>
        <p:nvGraphicFramePr>
          <p:cNvPr id="9" name="Chart 8"/>
          <p:cNvGraphicFramePr>
            <a:graphicFrameLocks/>
          </p:cNvGraphicFramePr>
          <p:nvPr>
            <p:extLst>
              <p:ext uri="{D42A27DB-BD31-4B8C-83A1-F6EECF244321}">
                <p14:modId xmlns:p14="http://schemas.microsoft.com/office/powerpoint/2010/main" val="1060678813"/>
              </p:ext>
            </p:extLst>
          </p:nvPr>
        </p:nvGraphicFramePr>
        <p:xfrm>
          <a:off x="1497286" y="2055579"/>
          <a:ext cx="7462838" cy="39306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33677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1" y="582578"/>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ΒtB  εκδήλωση για trade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endParaRPr lang="en-US" sz="2000" b="1" dirty="0">
              <a:solidFill>
                <a:schemeClr val="accent5">
                  <a:lumMod val="50000"/>
                </a:schemeClr>
              </a:solidFill>
            </a:endParaRPr>
          </a:p>
        </p:txBody>
      </p:sp>
      <p:pic>
        <p:nvPicPr>
          <p:cNvPr id="2054" name="Picture 6" descr="D:\Sweden\trade event\IMG_0846.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6015" y="2174977"/>
            <a:ext cx="2689940" cy="3586586"/>
          </a:xfrm>
          <a:prstGeom prst="rect">
            <a:avLst/>
          </a:prstGeom>
          <a:ln w="88900" cap="sq" cmpd="thickThin">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2055" name="Picture 7" descr="D:\Sweden\trade event\IMG_085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31888" y="2609350"/>
            <a:ext cx="3356572" cy="25174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8" name="Picture 3" descr="D:\Sweden\trade event\IMG_0866.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392585" y="2189002"/>
            <a:ext cx="2689940" cy="35865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237048DD-263E-4E54-94CD-58EBEF72C4CE}"/>
              </a:ext>
            </a:extLst>
          </p:cNvPr>
          <p:cNvSpPr/>
          <p:nvPr/>
        </p:nvSpPr>
        <p:spPr>
          <a:xfrm>
            <a:off x="1355940" y="5824720"/>
            <a:ext cx="1287584" cy="3474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1400" b="1" dirty="0">
                <a:solidFill>
                  <a:schemeClr val="accent5">
                    <a:lumMod val="50000"/>
                  </a:schemeClr>
                </a:solidFill>
              </a:rPr>
              <a:t>Είσοδος</a:t>
            </a:r>
            <a:endParaRPr lang="en-US" sz="1400" b="1" dirty="0">
              <a:solidFill>
                <a:schemeClr val="accent5">
                  <a:lumMod val="50000"/>
                </a:schemeClr>
              </a:solidFill>
            </a:endParaRPr>
          </a:p>
        </p:txBody>
      </p:sp>
      <p:sp>
        <p:nvSpPr>
          <p:cNvPr id="11" name="Rectangle 10">
            <a:extLst>
              <a:ext uri="{FF2B5EF4-FFF2-40B4-BE49-F238E27FC236}">
                <a16:creationId xmlns:a16="http://schemas.microsoft.com/office/drawing/2014/main" xmlns="" id="{87138122-1696-48F8-84A4-6CD0705463BC}"/>
              </a:ext>
            </a:extLst>
          </p:cNvPr>
          <p:cNvSpPr/>
          <p:nvPr/>
        </p:nvSpPr>
        <p:spPr>
          <a:xfrm>
            <a:off x="5138914" y="5823117"/>
            <a:ext cx="1287584" cy="3474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l-GR" sz="1400" b="1" dirty="0">
                <a:solidFill>
                  <a:schemeClr val="accent5">
                    <a:lumMod val="50000"/>
                  </a:schemeClr>
                </a:solidFill>
              </a:rPr>
              <a:t>Οθόνη</a:t>
            </a:r>
            <a:endParaRPr lang="en-US" sz="1400" b="1" dirty="0">
              <a:solidFill>
                <a:schemeClr val="accent5">
                  <a:lumMod val="50000"/>
                </a:schemeClr>
              </a:solidFill>
            </a:endParaRPr>
          </a:p>
        </p:txBody>
      </p:sp>
      <p:sp>
        <p:nvSpPr>
          <p:cNvPr id="12" name="Rectangle 11">
            <a:extLst>
              <a:ext uri="{FF2B5EF4-FFF2-40B4-BE49-F238E27FC236}">
                <a16:creationId xmlns:a16="http://schemas.microsoft.com/office/drawing/2014/main" xmlns="" id="{0E3EE220-1F8E-475E-88D5-2C1235169B86}"/>
              </a:ext>
            </a:extLst>
          </p:cNvPr>
          <p:cNvSpPr/>
          <p:nvPr/>
        </p:nvSpPr>
        <p:spPr>
          <a:xfrm>
            <a:off x="8688666" y="5230317"/>
            <a:ext cx="1643019" cy="3474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a:solidFill>
                  <a:schemeClr val="accent5">
                    <a:lumMod val="50000"/>
                  </a:schemeClr>
                </a:solidFill>
              </a:rPr>
              <a:t>Welcome corner</a:t>
            </a:r>
          </a:p>
        </p:txBody>
      </p:sp>
    </p:spTree>
    <p:extLst>
      <p:ext uri="{BB962C8B-B14F-4D97-AF65-F5344CB8AC3E}">
        <p14:creationId xmlns:p14="http://schemas.microsoft.com/office/powerpoint/2010/main" val="2895383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ΒtB εκδήλωση για trade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pic>
        <p:nvPicPr>
          <p:cNvPr id="3077" name="Picture 5" descr="D:\Sweden\trade event\IMG_085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56354" y="3601262"/>
            <a:ext cx="3427917" cy="2570938"/>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4" name="Picture 2" descr="D:\Sweden\trade event\DSC_014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47587" y="2288422"/>
            <a:ext cx="4482641" cy="29884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075" name="Picture 3" descr="D:\Sweden\trade event\DSC_0145.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9051" y="2226498"/>
            <a:ext cx="4746977" cy="316465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08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sp>
        <p:nvSpPr>
          <p:cNvPr id="8" name="Rectangle 7"/>
          <p:cNvSpPr/>
          <p:nvPr/>
        </p:nvSpPr>
        <p:spPr>
          <a:xfrm>
            <a:off x="-1" y="582578"/>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2000" b="1" dirty="0">
                <a:solidFill>
                  <a:schemeClr val="accent5">
                    <a:lumMod val="50000"/>
                  </a:schemeClr>
                </a:solidFill>
              </a:rPr>
              <a:t> </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a:p>
            <a:pPr algn="just"/>
            <a:endParaRPr lang="en-US" sz="2000" b="1" dirty="0">
              <a:solidFill>
                <a:schemeClr val="accent5">
                  <a:lumMod val="50000"/>
                </a:schemeClr>
              </a:solidFill>
            </a:endParaRPr>
          </a:p>
        </p:txBody>
      </p:sp>
      <p:sp>
        <p:nvSpPr>
          <p:cNvPr id="9" name="Rectangle 8">
            <a:extLst>
              <a:ext uri="{FF2B5EF4-FFF2-40B4-BE49-F238E27FC236}">
                <a16:creationId xmlns:a16="http://schemas.microsoft.com/office/drawing/2014/main" xmlns="" id="{85F5AAD8-0C79-4C69-961F-F7ED3EC4AA30}"/>
              </a:ext>
            </a:extLst>
          </p:cNvPr>
          <p:cNvSpPr/>
          <p:nvPr/>
        </p:nvSpPr>
        <p:spPr>
          <a:xfrm>
            <a:off x="411697" y="2902294"/>
            <a:ext cx="5415679" cy="265208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1400" dirty="0">
                <a:solidFill>
                  <a:schemeClr val="accent5">
                    <a:lumMod val="50000"/>
                  </a:schemeClr>
                </a:solidFill>
              </a:rPr>
              <a:t>Ομιλία και παρουσίαση</a:t>
            </a:r>
            <a:r>
              <a:rPr lang="en-US" sz="1400" dirty="0">
                <a:solidFill>
                  <a:schemeClr val="accent5">
                    <a:lumMod val="50000"/>
                  </a:schemeClr>
                </a:solidFill>
              </a:rPr>
              <a:t> </a:t>
            </a:r>
            <a:r>
              <a:rPr lang="el-GR" sz="1400" dirty="0">
                <a:solidFill>
                  <a:schemeClr val="accent5">
                    <a:lumMod val="50000"/>
                  </a:schemeClr>
                </a:solidFill>
              </a:rPr>
              <a:t>των γευστικών  χαρακτηριστικών  της Ευρωπαικής ελιάς, των</a:t>
            </a:r>
            <a:r>
              <a:rPr lang="en-US" sz="1400" dirty="0">
                <a:solidFill>
                  <a:schemeClr val="accent5">
                    <a:lumMod val="50000"/>
                  </a:schemeClr>
                </a:solidFill>
              </a:rPr>
              <a:t> </a:t>
            </a:r>
            <a:r>
              <a:rPr lang="el-GR" sz="1400" dirty="0">
                <a:solidFill>
                  <a:schemeClr val="accent5">
                    <a:lumMod val="50000"/>
                  </a:schemeClr>
                </a:solidFill>
              </a:rPr>
              <a:t>διατροφικών πλεονεκτημάτων της  και των τρόπων χρήσης της στην τοπική κουζίνα, πραγματοποιήθηκε από τον σεφ </a:t>
            </a:r>
            <a:r>
              <a:rPr lang="en-US" sz="1400" b="1" dirty="0">
                <a:solidFill>
                  <a:schemeClr val="accent5">
                    <a:lumMod val="50000"/>
                  </a:schemeClr>
                </a:solidFill>
              </a:rPr>
              <a:t>Giannis Vamvakos </a:t>
            </a:r>
            <a:r>
              <a:rPr lang="en-US" sz="1400" dirty="0">
                <a:solidFill>
                  <a:schemeClr val="accent5">
                    <a:lumMod val="50000"/>
                  </a:schemeClr>
                </a:solidFill>
              </a:rPr>
              <a:t>(chef </a:t>
            </a:r>
            <a:r>
              <a:rPr lang="el-GR" sz="1400" dirty="0">
                <a:solidFill>
                  <a:schemeClr val="accent5">
                    <a:lumMod val="50000"/>
                  </a:schemeClr>
                </a:solidFill>
              </a:rPr>
              <a:t>του </a:t>
            </a:r>
            <a:r>
              <a:rPr lang="en-US" sz="1400" b="1" dirty="0">
                <a:solidFill>
                  <a:schemeClr val="accent5">
                    <a:lumMod val="50000"/>
                  </a:schemeClr>
                </a:solidFill>
              </a:rPr>
              <a:t>Hard Rock</a:t>
            </a:r>
            <a:r>
              <a:rPr lang="el-GR" sz="1400" b="1" dirty="0">
                <a:solidFill>
                  <a:schemeClr val="accent5">
                    <a:lumMod val="50000"/>
                  </a:schemeClr>
                </a:solidFill>
              </a:rPr>
              <a:t> </a:t>
            </a:r>
            <a:r>
              <a:rPr lang="en-US" sz="1400" b="1" dirty="0">
                <a:solidFill>
                  <a:schemeClr val="accent5">
                    <a:lumMod val="50000"/>
                  </a:schemeClr>
                </a:solidFill>
              </a:rPr>
              <a:t>Goteborg</a:t>
            </a:r>
            <a:r>
              <a:rPr lang="el-GR" sz="1400" dirty="0">
                <a:solidFill>
                  <a:schemeClr val="accent5">
                    <a:lumMod val="50000"/>
                  </a:schemeClr>
                </a:solidFill>
              </a:rPr>
              <a:t>)</a:t>
            </a:r>
            <a:r>
              <a:rPr lang="en-US" sz="1400" dirty="0">
                <a:solidFill>
                  <a:schemeClr val="accent5">
                    <a:lumMod val="50000"/>
                  </a:schemeClr>
                </a:solidFill>
              </a:rPr>
              <a:t>. </a:t>
            </a:r>
            <a:r>
              <a:rPr lang="el-GR" sz="1400" dirty="0">
                <a:solidFill>
                  <a:schemeClr val="accent5">
                    <a:lumMod val="50000"/>
                  </a:schemeClr>
                </a:solidFill>
              </a:rPr>
              <a:t>Ακολούθησαν ερωτήσεις από τους καλεσμένους και ανοιχτή συζήτηση με τον σεφ σχετικά με τις ποικιλίες της Ευρωπαικής ελιάς, τρόπους παραγωγής κτλ. Γευσιγνωσία πραγματοποιήθηκε κατά τη διάρκεια της εκδήλωσης (τοποθετημένα προιόντα σε μπωλ πάνω στα τραπέζια).</a:t>
            </a:r>
            <a:endParaRPr lang="en-US" sz="1400" dirty="0">
              <a:solidFill>
                <a:schemeClr val="accent5">
                  <a:lumMod val="50000"/>
                </a:schemeClr>
              </a:solidFill>
            </a:endParaRPr>
          </a:p>
        </p:txBody>
      </p:sp>
      <p:pic>
        <p:nvPicPr>
          <p:cNvPr id="10" name="Picture 5" descr="D:\Sweden\trade event\DSC_0166.JPG">
            <a:extLst>
              <a:ext uri="{FF2B5EF4-FFF2-40B4-BE49-F238E27FC236}">
                <a16:creationId xmlns:a16="http://schemas.microsoft.com/office/drawing/2014/main" xmlns="" id="{FAA77F2B-F6B0-439B-B199-4BA87126648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41433" y="2516422"/>
            <a:ext cx="5135745" cy="342383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Tree>
    <p:extLst>
      <p:ext uri="{BB962C8B-B14F-4D97-AF65-F5344CB8AC3E}">
        <p14:creationId xmlns:p14="http://schemas.microsoft.com/office/powerpoint/2010/main" val="720141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6" name="Picture 4" descr="D:\Sweden\trade event\IMG_089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87659" y="3924300"/>
            <a:ext cx="2997200" cy="2247900"/>
          </a:xfrm>
          <a:prstGeom prst="ellipse">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098" name="Picture 2" descr="D:\Sweden\trade event\IMG_086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688055" y="2156137"/>
            <a:ext cx="4809001" cy="32350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7" name="Picture 4" descr="D:\Sweden\trade event\DSC_0154.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22850" y="2156137"/>
            <a:ext cx="4583909" cy="30559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091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7" name="Picture 2" descr="D:\Sweden\trade event\IMG_0850.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01823" y="2228032"/>
            <a:ext cx="2734595" cy="364612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5C6A4BD3-3914-47A8-A83E-687A9814D47B}"/>
              </a:ext>
            </a:extLst>
          </p:cNvPr>
          <p:cNvSpPr/>
          <p:nvPr/>
        </p:nvSpPr>
        <p:spPr>
          <a:xfrm>
            <a:off x="520995" y="3428999"/>
            <a:ext cx="4349760" cy="167462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1400" dirty="0">
                <a:solidFill>
                  <a:schemeClr val="accent5">
                    <a:lumMod val="50000"/>
                  </a:schemeClr>
                </a:solidFill>
                <a:latin typeface="Times New Roman" panose="02020603050405020304" pitchFamily="18" charset="0"/>
                <a:cs typeface="Times New Roman" panose="02020603050405020304" pitchFamily="18" charset="0"/>
              </a:rPr>
              <a:t>Ο χώρος του SkansenKronan διαμορφώθηκε κατάλληλα με τα προωθητικά υλικά του προγράμματος «</a:t>
            </a:r>
            <a:r>
              <a:rPr lang="en-US" sz="1400" dirty="0">
                <a:solidFill>
                  <a:schemeClr val="accent5">
                    <a:lumMod val="50000"/>
                  </a:schemeClr>
                </a:solidFill>
                <a:latin typeface="Times New Roman" panose="02020603050405020304" pitchFamily="18" charset="0"/>
                <a:cs typeface="Times New Roman" panose="02020603050405020304" pitchFamily="18" charset="0"/>
              </a:rPr>
              <a:t>Olive You</a:t>
            </a:r>
            <a:r>
              <a:rPr lang="el-GR" sz="1400" dirty="0">
                <a:solidFill>
                  <a:schemeClr val="accent5">
                    <a:lumMod val="50000"/>
                  </a:schemeClr>
                </a:solidFill>
                <a:latin typeface="Times New Roman" panose="02020603050405020304" pitchFamily="18" charset="0"/>
                <a:cs typeface="Times New Roman" panose="02020603050405020304" pitchFamily="18" charset="0"/>
              </a:rPr>
              <a:t>»</a:t>
            </a:r>
            <a:endParaRPr lang="en-US" sz="14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1" name="Picture 3" descr="D:\Sweden\trade event\IMG_0848.jpg">
            <a:extLst>
              <a:ext uri="{FF2B5EF4-FFF2-40B4-BE49-F238E27FC236}">
                <a16:creationId xmlns:a16="http://schemas.microsoft.com/office/drawing/2014/main" xmlns="" id="{435476A8-DE41-4EB4-AAF2-9BEB82C7CA2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32223" y="2228032"/>
            <a:ext cx="2694094" cy="3592124"/>
          </a:xfrm>
          <a:prstGeom prst="ellipse">
            <a:avLst/>
          </a:prstGeom>
          <a:ln>
            <a:noFill/>
          </a:ln>
          <a:effectLst>
            <a:outerShdw blurRad="50800" dist="38100" dir="8100000" algn="tr" rotWithShape="0">
              <a:prstClr val="black">
                <a:alpha val="40000"/>
              </a:prstClr>
            </a:outerShdw>
            <a:softEdge rad="112500"/>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33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6146" name="Picture 2" descr="D:\Sweden\trade event\IMG_088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34019" y="2124075"/>
            <a:ext cx="2073282" cy="276437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47" name="Picture 3" descr="D:\Sweden\trade event\IMG_089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158134" y="2004328"/>
            <a:ext cx="2861413" cy="21460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149" name="Picture 5" descr="D:\Sweden\trade event\DSC_013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031677" y="2124075"/>
            <a:ext cx="4394055" cy="326242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8194" name="Picture 2" descr="C:\Users\AAC\Desktop\Sweden\trade event\IMG_0885.jp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32452" y="3829071"/>
            <a:ext cx="3286714" cy="216111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BB33CCB6-341B-4452-9701-BB5E7F63DEF4}"/>
              </a:ext>
            </a:extLst>
          </p:cNvPr>
          <p:cNvSpPr/>
          <p:nvPr/>
        </p:nvSpPr>
        <p:spPr>
          <a:xfrm>
            <a:off x="53163" y="5608341"/>
            <a:ext cx="5613081" cy="112771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1400" dirty="0">
                <a:solidFill>
                  <a:schemeClr val="accent5">
                    <a:lumMod val="50000"/>
                  </a:schemeClr>
                </a:solidFill>
                <a:latin typeface="Times New Roman" panose="02020603050405020304" pitchFamily="18" charset="0"/>
                <a:cs typeface="Times New Roman" panose="02020603050405020304" pitchFamily="18" charset="0"/>
              </a:rPr>
              <a:t>Ακολούθησε γεύμα, στο οποίο η επιτραπέζια ελιά συμπεριλαμβανόταν ως συστατικό σε όλα τα πιάτα . Ο σεφ </a:t>
            </a:r>
            <a:r>
              <a:rPr lang="el-GR" sz="1400" dirty="0" err="1">
                <a:solidFill>
                  <a:schemeClr val="accent5">
                    <a:lumMod val="50000"/>
                  </a:schemeClr>
                </a:solidFill>
                <a:latin typeface="Times New Roman" panose="02020603050405020304" pitchFamily="18" charset="0"/>
                <a:cs typeface="Times New Roman" panose="02020603050405020304" pitchFamily="18" charset="0"/>
              </a:rPr>
              <a:t>εξήγεισε</a:t>
            </a:r>
            <a:r>
              <a:rPr lang="el-GR" sz="1400" dirty="0">
                <a:solidFill>
                  <a:schemeClr val="accent5">
                    <a:lumMod val="50000"/>
                  </a:schemeClr>
                </a:solidFill>
                <a:latin typeface="Times New Roman" panose="02020603050405020304" pitchFamily="18" charset="0"/>
                <a:cs typeface="Times New Roman" panose="02020603050405020304" pitchFamily="18" charset="0"/>
              </a:rPr>
              <a:t> στους καλεσμένους τις συνταγές που ετοίμασε, δίνοντας επιπλέον ιδέες και ενθαρρύνοντας τους εστιάτορες επαγγελματίες να εντάξουν τις συνταγές στα εστιατόρια τους </a:t>
            </a:r>
            <a:endParaRPr lang="en-US" sz="1400" dirty="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8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8824" y="582579"/>
            <a:ext cx="1290723" cy="1421749"/>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3263" y="6172200"/>
            <a:ext cx="6528816" cy="685800"/>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7056" y="5468112"/>
            <a:ext cx="694944" cy="1408176"/>
          </a:xfrm>
          <a:prstGeom prst="rect">
            <a:avLst/>
          </a:prstGeom>
        </p:spPr>
      </p:pic>
      <p:sp>
        <p:nvSpPr>
          <p:cNvPr id="8" name="Rectangle 7"/>
          <p:cNvSpPr/>
          <p:nvPr/>
        </p:nvSpPr>
        <p:spPr>
          <a:xfrm>
            <a:off x="0" y="582579"/>
            <a:ext cx="10457411" cy="142174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l-GR" sz="2000" b="1" u="sng" dirty="0">
                <a:solidFill>
                  <a:schemeClr val="accent5">
                    <a:lumMod val="50000"/>
                  </a:schemeClr>
                </a:solidFill>
                <a:latin typeface="Times New Roman" panose="02020603050405020304" pitchFamily="18" charset="0"/>
                <a:cs typeface="Times New Roman" panose="02020603050405020304" pitchFamily="18" charset="0"/>
              </a:rPr>
              <a:t>7.3.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ΒtB</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εκδήλωση για </a:t>
            </a:r>
            <a:r>
              <a:rPr lang="el-GR" sz="2000" b="1" u="sng" dirty="0" err="1">
                <a:solidFill>
                  <a:schemeClr val="accent5">
                    <a:lumMod val="50000"/>
                  </a:schemeClr>
                </a:solidFill>
                <a:latin typeface="Times New Roman" panose="02020603050405020304" pitchFamily="18" charset="0"/>
                <a:cs typeface="Times New Roman" panose="02020603050405020304" pitchFamily="18" charset="0"/>
              </a:rPr>
              <a:t>trade</a:t>
            </a:r>
            <a:r>
              <a:rPr lang="el-GR" sz="2000" b="1" u="sng" dirty="0">
                <a:solidFill>
                  <a:schemeClr val="accent5">
                    <a:lumMod val="50000"/>
                  </a:schemeClr>
                </a:solidFill>
                <a:latin typeface="Times New Roman" panose="02020603050405020304" pitchFamily="18" charset="0"/>
                <a:cs typeface="Times New Roman" panose="02020603050405020304" pitchFamily="18" charset="0"/>
              </a:rPr>
              <a:t> </a:t>
            </a:r>
            <a:endParaRPr lang="en-US" sz="2000" b="1" u="sng"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2" name="Picture 6" descr="D:\Sweden\trade event\IMG_088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56999" y="2176145"/>
            <a:ext cx="2143125" cy="2857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3" name="Picture 5" descr="D:\Sweden\trade event\IMG_0882.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807294" y="2176144"/>
            <a:ext cx="2143125" cy="28575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9219" name="Picture 3" descr="D:\Sweden\trade event\IMG_0869.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1581" y="2445310"/>
            <a:ext cx="4811682" cy="36087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10" name="Picture 2" descr="D:\Sweden\trade event\IMG_0865.jpg">
            <a:extLst>
              <a:ext uri="{FF2B5EF4-FFF2-40B4-BE49-F238E27FC236}">
                <a16:creationId xmlns:a16="http://schemas.microsoft.com/office/drawing/2014/main" xmlns="" id="{076876F4-271A-4DE9-9DE5-A1740AD7D8D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306704" y="2169144"/>
            <a:ext cx="2143125" cy="285749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846696"/>
      </p:ext>
    </p:extLst>
  </p:cSld>
  <p:clrMapOvr>
    <a:masterClrMapping/>
  </p:clrMapOvr>
</p:sld>
</file>

<file path=ppt/theme/theme1.xml><?xml version="1.0" encoding="utf-8"?>
<a:theme xmlns:a="http://schemas.openxmlformats.org/drawingml/2006/main" name="Berli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xmlns="" name="Berlin" id="{7B5DBA9E-B069-418E-9360-A61BDD0615A4}" vid="{7D30EEFE-7128-4DE5-8A0D-8D4EF32CB0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1784</TotalTime>
  <Words>557</Words>
  <Application>Microsoft Office PowerPoint</Application>
  <PresentationFormat>Προσαρμογή</PresentationFormat>
  <Paragraphs>125</Paragraphs>
  <Slides>21</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vt:i4>
      </vt:variant>
    </vt:vector>
  </HeadingPairs>
  <TitlesOfParts>
    <vt:vector size="23" baseType="lpstr">
      <vt:lpstr>Berlin</vt:lpstr>
      <vt:lpstr>Φύλλο εργασίας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dinos.leonidas@gmail.com</dc:creator>
  <cp:lastModifiedBy>Χριστινάκι</cp:lastModifiedBy>
  <cp:revision>227</cp:revision>
  <dcterms:created xsi:type="dcterms:W3CDTF">2018-02-01T16:13:00Z</dcterms:created>
  <dcterms:modified xsi:type="dcterms:W3CDTF">2018-02-27T18:12:44Z</dcterms:modified>
</cp:coreProperties>
</file>